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2" r:id="rId3"/>
    <p:sldId id="263" r:id="rId4"/>
    <p:sldId id="265" r:id="rId5"/>
    <p:sldId id="261" r:id="rId6"/>
    <p:sldId id="260" r:id="rId7"/>
    <p:sldId id="266" r:id="rId8"/>
    <p:sldId id="258"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9" autoAdjust="0"/>
    <p:restoredTop sz="78328" autoAdjust="0"/>
  </p:normalViewPr>
  <p:slideViewPr>
    <p:cSldViewPr snapToGrid="0">
      <p:cViewPr varScale="1">
        <p:scale>
          <a:sx n="95" d="100"/>
          <a:sy n="95" d="100"/>
        </p:scale>
        <p:origin x="-86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FCA26-D4BF-6947-9986-3F2F7952C558}" type="doc">
      <dgm:prSet loTypeId="urn:microsoft.com/office/officeart/2005/8/layout/pyramid3" loCatId="" qsTypeId="urn:microsoft.com/office/officeart/2005/8/quickstyle/simple4" qsCatId="simple" csTypeId="urn:microsoft.com/office/officeart/2005/8/colors/accent5_5" csCatId="accent5" phldr="1"/>
      <dgm:spPr/>
    </dgm:pt>
    <dgm:pt modelId="{123045B0-0C6C-2A4B-8882-C9986C872B2C}">
      <dgm:prSet phldrT="[Text]" custT="1"/>
      <dgm:spPr/>
      <dgm:t>
        <a:bodyPr/>
        <a:lstStyle/>
        <a:p>
          <a:r>
            <a:rPr lang="en-US" sz="1800" b="1" dirty="0">
              <a:effectLst>
                <a:glow rad="101600">
                  <a:srgbClr val="73E3FD">
                    <a:alpha val="60000"/>
                  </a:srgbClr>
                </a:glow>
              </a:effectLst>
            </a:rPr>
            <a:t>Policy advisor</a:t>
          </a:r>
        </a:p>
      </dgm:t>
    </dgm:pt>
    <dgm:pt modelId="{7CD22613-1DE2-0544-901D-CD1991680C66}" type="parTrans" cxnId="{2A780EE9-39D3-1D46-BE36-E3F8819EEE6A}">
      <dgm:prSet/>
      <dgm:spPr/>
      <dgm:t>
        <a:bodyPr/>
        <a:lstStyle/>
        <a:p>
          <a:endParaRPr lang="en-US" sz="1800" b="1"/>
        </a:p>
      </dgm:t>
    </dgm:pt>
    <dgm:pt modelId="{C3B48A22-9647-0642-A041-66B870C1E828}" type="sibTrans" cxnId="{2A780EE9-39D3-1D46-BE36-E3F8819EEE6A}">
      <dgm:prSet/>
      <dgm:spPr/>
      <dgm:t>
        <a:bodyPr/>
        <a:lstStyle/>
        <a:p>
          <a:endParaRPr lang="en-US" sz="1800" b="1"/>
        </a:p>
      </dgm:t>
    </dgm:pt>
    <dgm:pt modelId="{38DE40A4-6FD5-964E-9DAB-8FE9ECD9D532}">
      <dgm:prSet phldrT="[Text]" custT="1"/>
      <dgm:spPr/>
      <dgm:t>
        <a:bodyPr/>
        <a:lstStyle/>
        <a:p>
          <a:r>
            <a:rPr lang="en-US" sz="1800" b="1" dirty="0">
              <a:effectLst>
                <a:glow rad="101600">
                  <a:srgbClr val="73E3FD">
                    <a:alpha val="60000"/>
                  </a:srgbClr>
                </a:glow>
              </a:effectLst>
            </a:rPr>
            <a:t>Regulator</a:t>
          </a:r>
        </a:p>
      </dgm:t>
    </dgm:pt>
    <dgm:pt modelId="{982512B6-121A-E94A-A824-F5E13207E66C}" type="parTrans" cxnId="{6EB651D7-BEAE-D549-A1D1-E1000E559D1F}">
      <dgm:prSet/>
      <dgm:spPr/>
      <dgm:t>
        <a:bodyPr/>
        <a:lstStyle/>
        <a:p>
          <a:endParaRPr lang="en-US" sz="1800" b="1"/>
        </a:p>
      </dgm:t>
    </dgm:pt>
    <dgm:pt modelId="{F4263078-CCBA-6E4D-9362-E134F0843286}" type="sibTrans" cxnId="{6EB651D7-BEAE-D549-A1D1-E1000E559D1F}">
      <dgm:prSet/>
      <dgm:spPr/>
      <dgm:t>
        <a:bodyPr/>
        <a:lstStyle/>
        <a:p>
          <a:endParaRPr lang="en-US" sz="1800" b="1"/>
        </a:p>
      </dgm:t>
    </dgm:pt>
    <dgm:pt modelId="{ACC12918-C990-7949-A0F6-BF571C0E1935}">
      <dgm:prSet phldrT="[Text]" custT="1"/>
      <dgm:spPr/>
      <dgm:t>
        <a:bodyPr/>
        <a:lstStyle/>
        <a:p>
          <a:r>
            <a:rPr lang="en-US" sz="1800" b="1" dirty="0">
              <a:effectLst>
                <a:glow rad="101600">
                  <a:srgbClr val="73E3FD">
                    <a:alpha val="60000"/>
                  </a:srgbClr>
                </a:glow>
              </a:effectLst>
            </a:rPr>
            <a:t>Facilitator</a:t>
          </a:r>
        </a:p>
      </dgm:t>
    </dgm:pt>
    <dgm:pt modelId="{28131BB6-5AA3-274D-B566-40D872BFF76A}" type="parTrans" cxnId="{3533772D-C8ED-384A-9E75-995F1D28F236}">
      <dgm:prSet/>
      <dgm:spPr/>
      <dgm:t>
        <a:bodyPr/>
        <a:lstStyle/>
        <a:p>
          <a:endParaRPr lang="en-US" sz="1800" b="1"/>
        </a:p>
      </dgm:t>
    </dgm:pt>
    <dgm:pt modelId="{92A30CF2-9D55-F741-9CEF-B6C59D4E84B6}" type="sibTrans" cxnId="{3533772D-C8ED-384A-9E75-995F1D28F236}">
      <dgm:prSet/>
      <dgm:spPr/>
      <dgm:t>
        <a:bodyPr/>
        <a:lstStyle/>
        <a:p>
          <a:endParaRPr lang="en-US" sz="1800" b="1"/>
        </a:p>
      </dgm:t>
    </dgm:pt>
    <dgm:pt modelId="{B28946C8-CF08-9E4E-B846-E1E3FC0A87C3}">
      <dgm:prSet phldrT="[Text]" custT="1"/>
      <dgm:spPr/>
      <dgm:t>
        <a:bodyPr/>
        <a:lstStyle/>
        <a:p>
          <a:pPr algn="ctr"/>
          <a:endParaRPr lang="en-US" sz="1800" b="1" dirty="0">
            <a:effectLst>
              <a:glow rad="101600">
                <a:srgbClr val="73E3FD">
                  <a:alpha val="60000"/>
                </a:srgbClr>
              </a:glow>
            </a:effectLst>
          </a:endParaRPr>
        </a:p>
      </dgm:t>
    </dgm:pt>
    <dgm:pt modelId="{83EC0D88-66F5-FC43-A207-AD28B04CAACF}" type="parTrans" cxnId="{6303C8A3-2A4C-5E42-B27D-1C95620CA0CF}">
      <dgm:prSet/>
      <dgm:spPr/>
      <dgm:t>
        <a:bodyPr/>
        <a:lstStyle/>
        <a:p>
          <a:endParaRPr lang="en-US" sz="1800" b="1"/>
        </a:p>
      </dgm:t>
    </dgm:pt>
    <dgm:pt modelId="{46A7A4A6-2198-284E-BBC5-51F37134A6BF}" type="sibTrans" cxnId="{6303C8A3-2A4C-5E42-B27D-1C95620CA0CF}">
      <dgm:prSet/>
      <dgm:spPr/>
      <dgm:t>
        <a:bodyPr/>
        <a:lstStyle/>
        <a:p>
          <a:endParaRPr lang="en-US" sz="1800" b="1"/>
        </a:p>
      </dgm:t>
    </dgm:pt>
    <dgm:pt modelId="{2ABA9CBF-8719-5145-900A-B5C52AAAAC57}" type="pres">
      <dgm:prSet presAssocID="{E63FCA26-D4BF-6947-9986-3F2F7952C558}" presName="Name0" presStyleCnt="0">
        <dgm:presLayoutVars>
          <dgm:dir/>
          <dgm:animLvl val="lvl"/>
          <dgm:resizeHandles val="exact"/>
        </dgm:presLayoutVars>
      </dgm:prSet>
      <dgm:spPr/>
    </dgm:pt>
    <dgm:pt modelId="{460B7B79-AC25-1A41-A5A3-A97199B9A0FC}" type="pres">
      <dgm:prSet presAssocID="{123045B0-0C6C-2A4B-8882-C9986C872B2C}" presName="Name8" presStyleCnt="0"/>
      <dgm:spPr/>
    </dgm:pt>
    <dgm:pt modelId="{128C80DA-A0C3-BD4C-986A-B7C8D58EB914}" type="pres">
      <dgm:prSet presAssocID="{123045B0-0C6C-2A4B-8882-C9986C872B2C}" presName="level" presStyleLbl="node1" presStyleIdx="0" presStyleCnt="4">
        <dgm:presLayoutVars>
          <dgm:chMax val="1"/>
          <dgm:bulletEnabled val="1"/>
        </dgm:presLayoutVars>
      </dgm:prSet>
      <dgm:spPr/>
      <dgm:t>
        <a:bodyPr/>
        <a:lstStyle/>
        <a:p>
          <a:endParaRPr lang="en-US"/>
        </a:p>
      </dgm:t>
    </dgm:pt>
    <dgm:pt modelId="{B143945C-B523-B54D-A83A-838CF53C8CA4}" type="pres">
      <dgm:prSet presAssocID="{123045B0-0C6C-2A4B-8882-C9986C872B2C}" presName="levelTx" presStyleLbl="revTx" presStyleIdx="0" presStyleCnt="0">
        <dgm:presLayoutVars>
          <dgm:chMax val="1"/>
          <dgm:bulletEnabled val="1"/>
        </dgm:presLayoutVars>
      </dgm:prSet>
      <dgm:spPr/>
      <dgm:t>
        <a:bodyPr/>
        <a:lstStyle/>
        <a:p>
          <a:endParaRPr lang="en-US"/>
        </a:p>
      </dgm:t>
    </dgm:pt>
    <dgm:pt modelId="{E6642955-0B8F-4342-9B8D-2C7868B21B4F}" type="pres">
      <dgm:prSet presAssocID="{38DE40A4-6FD5-964E-9DAB-8FE9ECD9D532}" presName="Name8" presStyleCnt="0"/>
      <dgm:spPr/>
    </dgm:pt>
    <dgm:pt modelId="{D67AC893-7A5E-4949-A7EA-6E24F38AF20C}" type="pres">
      <dgm:prSet presAssocID="{38DE40A4-6FD5-964E-9DAB-8FE9ECD9D532}" presName="level" presStyleLbl="node1" presStyleIdx="1" presStyleCnt="4">
        <dgm:presLayoutVars>
          <dgm:chMax val="1"/>
          <dgm:bulletEnabled val="1"/>
        </dgm:presLayoutVars>
      </dgm:prSet>
      <dgm:spPr/>
      <dgm:t>
        <a:bodyPr/>
        <a:lstStyle/>
        <a:p>
          <a:endParaRPr lang="en-US"/>
        </a:p>
      </dgm:t>
    </dgm:pt>
    <dgm:pt modelId="{A78FE0F1-9FD7-4F4A-9A0C-B7F61BAECD6A}" type="pres">
      <dgm:prSet presAssocID="{38DE40A4-6FD5-964E-9DAB-8FE9ECD9D532}" presName="levelTx" presStyleLbl="revTx" presStyleIdx="0" presStyleCnt="0">
        <dgm:presLayoutVars>
          <dgm:chMax val="1"/>
          <dgm:bulletEnabled val="1"/>
        </dgm:presLayoutVars>
      </dgm:prSet>
      <dgm:spPr/>
      <dgm:t>
        <a:bodyPr/>
        <a:lstStyle/>
        <a:p>
          <a:endParaRPr lang="en-US"/>
        </a:p>
      </dgm:t>
    </dgm:pt>
    <dgm:pt modelId="{C1B67488-FDB0-CF49-A41A-0C0885FD972C}" type="pres">
      <dgm:prSet presAssocID="{ACC12918-C990-7949-A0F6-BF571C0E1935}" presName="Name8" presStyleCnt="0"/>
      <dgm:spPr/>
    </dgm:pt>
    <dgm:pt modelId="{8CF09C59-ED56-8E45-BB91-16B798759444}" type="pres">
      <dgm:prSet presAssocID="{ACC12918-C990-7949-A0F6-BF571C0E1935}" presName="level" presStyleLbl="node1" presStyleIdx="2" presStyleCnt="4">
        <dgm:presLayoutVars>
          <dgm:chMax val="1"/>
          <dgm:bulletEnabled val="1"/>
        </dgm:presLayoutVars>
      </dgm:prSet>
      <dgm:spPr/>
      <dgm:t>
        <a:bodyPr/>
        <a:lstStyle/>
        <a:p>
          <a:endParaRPr lang="en-US"/>
        </a:p>
      </dgm:t>
    </dgm:pt>
    <dgm:pt modelId="{3B871BB9-D1C2-374C-8378-0CFB94B2F4EA}" type="pres">
      <dgm:prSet presAssocID="{ACC12918-C990-7949-A0F6-BF571C0E1935}" presName="levelTx" presStyleLbl="revTx" presStyleIdx="0" presStyleCnt="0">
        <dgm:presLayoutVars>
          <dgm:chMax val="1"/>
          <dgm:bulletEnabled val="1"/>
        </dgm:presLayoutVars>
      </dgm:prSet>
      <dgm:spPr/>
      <dgm:t>
        <a:bodyPr/>
        <a:lstStyle/>
        <a:p>
          <a:endParaRPr lang="en-US"/>
        </a:p>
      </dgm:t>
    </dgm:pt>
    <dgm:pt modelId="{26478972-7022-0947-BEF9-F2AF515B6748}" type="pres">
      <dgm:prSet presAssocID="{B28946C8-CF08-9E4E-B846-E1E3FC0A87C3}" presName="Name8" presStyleCnt="0"/>
      <dgm:spPr/>
    </dgm:pt>
    <dgm:pt modelId="{CE863354-BDE4-7A49-96BF-D1858170B63A}" type="pres">
      <dgm:prSet presAssocID="{B28946C8-CF08-9E4E-B846-E1E3FC0A87C3}" presName="level" presStyleLbl="node1" presStyleIdx="3" presStyleCnt="4">
        <dgm:presLayoutVars>
          <dgm:chMax val="1"/>
          <dgm:bulletEnabled val="1"/>
        </dgm:presLayoutVars>
      </dgm:prSet>
      <dgm:spPr/>
      <dgm:t>
        <a:bodyPr/>
        <a:lstStyle/>
        <a:p>
          <a:endParaRPr lang="en-US"/>
        </a:p>
      </dgm:t>
    </dgm:pt>
    <dgm:pt modelId="{FA8AC82F-9B82-E341-B9A5-3E9DFCD149CF}" type="pres">
      <dgm:prSet presAssocID="{B28946C8-CF08-9E4E-B846-E1E3FC0A87C3}" presName="levelTx" presStyleLbl="revTx" presStyleIdx="0" presStyleCnt="0">
        <dgm:presLayoutVars>
          <dgm:chMax val="1"/>
          <dgm:bulletEnabled val="1"/>
        </dgm:presLayoutVars>
      </dgm:prSet>
      <dgm:spPr/>
      <dgm:t>
        <a:bodyPr/>
        <a:lstStyle/>
        <a:p>
          <a:endParaRPr lang="en-US"/>
        </a:p>
      </dgm:t>
    </dgm:pt>
  </dgm:ptLst>
  <dgm:cxnLst>
    <dgm:cxn modelId="{69D10712-1E1E-2046-AC80-C172493C82D9}" type="presOf" srcId="{B28946C8-CF08-9E4E-B846-E1E3FC0A87C3}" destId="{CE863354-BDE4-7A49-96BF-D1858170B63A}" srcOrd="0" destOrd="0" presId="urn:microsoft.com/office/officeart/2005/8/layout/pyramid3"/>
    <dgm:cxn modelId="{C5EE4B56-3A1E-6845-B63B-AC4DAB4CF8C2}" type="presOf" srcId="{38DE40A4-6FD5-964E-9DAB-8FE9ECD9D532}" destId="{A78FE0F1-9FD7-4F4A-9A0C-B7F61BAECD6A}" srcOrd="1" destOrd="0" presId="urn:microsoft.com/office/officeart/2005/8/layout/pyramid3"/>
    <dgm:cxn modelId="{2A780EE9-39D3-1D46-BE36-E3F8819EEE6A}" srcId="{E63FCA26-D4BF-6947-9986-3F2F7952C558}" destId="{123045B0-0C6C-2A4B-8882-C9986C872B2C}" srcOrd="0" destOrd="0" parTransId="{7CD22613-1DE2-0544-901D-CD1991680C66}" sibTransId="{C3B48A22-9647-0642-A041-66B870C1E828}"/>
    <dgm:cxn modelId="{6303C8A3-2A4C-5E42-B27D-1C95620CA0CF}" srcId="{E63FCA26-D4BF-6947-9986-3F2F7952C558}" destId="{B28946C8-CF08-9E4E-B846-E1E3FC0A87C3}" srcOrd="3" destOrd="0" parTransId="{83EC0D88-66F5-FC43-A207-AD28B04CAACF}" sibTransId="{46A7A4A6-2198-284E-BBC5-51F37134A6BF}"/>
    <dgm:cxn modelId="{3533772D-C8ED-384A-9E75-995F1D28F236}" srcId="{E63FCA26-D4BF-6947-9986-3F2F7952C558}" destId="{ACC12918-C990-7949-A0F6-BF571C0E1935}" srcOrd="2" destOrd="0" parTransId="{28131BB6-5AA3-274D-B566-40D872BFF76A}" sibTransId="{92A30CF2-9D55-F741-9CEF-B6C59D4E84B6}"/>
    <dgm:cxn modelId="{4A18308C-1D73-1E48-BB69-D4CD448ABFAF}" type="presOf" srcId="{B28946C8-CF08-9E4E-B846-E1E3FC0A87C3}" destId="{FA8AC82F-9B82-E341-B9A5-3E9DFCD149CF}" srcOrd="1" destOrd="0" presId="urn:microsoft.com/office/officeart/2005/8/layout/pyramid3"/>
    <dgm:cxn modelId="{E41EC0B4-D5F1-2C4B-B187-2E981D2FA1AA}" type="presOf" srcId="{38DE40A4-6FD5-964E-9DAB-8FE9ECD9D532}" destId="{D67AC893-7A5E-4949-A7EA-6E24F38AF20C}" srcOrd="0" destOrd="0" presId="urn:microsoft.com/office/officeart/2005/8/layout/pyramid3"/>
    <dgm:cxn modelId="{0FA9D6CB-2C22-E547-8C4B-AFD9AAEED52B}" type="presOf" srcId="{E63FCA26-D4BF-6947-9986-3F2F7952C558}" destId="{2ABA9CBF-8719-5145-900A-B5C52AAAAC57}" srcOrd="0" destOrd="0" presId="urn:microsoft.com/office/officeart/2005/8/layout/pyramid3"/>
    <dgm:cxn modelId="{6EB651D7-BEAE-D549-A1D1-E1000E559D1F}" srcId="{E63FCA26-D4BF-6947-9986-3F2F7952C558}" destId="{38DE40A4-6FD5-964E-9DAB-8FE9ECD9D532}" srcOrd="1" destOrd="0" parTransId="{982512B6-121A-E94A-A824-F5E13207E66C}" sibTransId="{F4263078-CCBA-6E4D-9362-E134F0843286}"/>
    <dgm:cxn modelId="{739D8448-4C4C-7345-B3C6-5993670C2B7C}" type="presOf" srcId="{123045B0-0C6C-2A4B-8882-C9986C872B2C}" destId="{B143945C-B523-B54D-A83A-838CF53C8CA4}" srcOrd="1" destOrd="0" presId="urn:microsoft.com/office/officeart/2005/8/layout/pyramid3"/>
    <dgm:cxn modelId="{0E145060-A8B6-2B4D-9901-89DEC4451DE5}" type="presOf" srcId="{ACC12918-C990-7949-A0F6-BF571C0E1935}" destId="{8CF09C59-ED56-8E45-BB91-16B798759444}" srcOrd="0" destOrd="0" presId="urn:microsoft.com/office/officeart/2005/8/layout/pyramid3"/>
    <dgm:cxn modelId="{8BDE75C0-D2BD-D443-8B3B-54E8249EC9E7}" type="presOf" srcId="{ACC12918-C990-7949-A0F6-BF571C0E1935}" destId="{3B871BB9-D1C2-374C-8378-0CFB94B2F4EA}" srcOrd="1" destOrd="0" presId="urn:microsoft.com/office/officeart/2005/8/layout/pyramid3"/>
    <dgm:cxn modelId="{7BD63186-BB5D-D848-8ED9-E9D93D8455F5}" type="presOf" srcId="{123045B0-0C6C-2A4B-8882-C9986C872B2C}" destId="{128C80DA-A0C3-BD4C-986A-B7C8D58EB914}" srcOrd="0" destOrd="0" presId="urn:microsoft.com/office/officeart/2005/8/layout/pyramid3"/>
    <dgm:cxn modelId="{68EF45A4-7F27-F04D-9F6D-E992A4C1F63D}" type="presParOf" srcId="{2ABA9CBF-8719-5145-900A-B5C52AAAAC57}" destId="{460B7B79-AC25-1A41-A5A3-A97199B9A0FC}" srcOrd="0" destOrd="0" presId="urn:microsoft.com/office/officeart/2005/8/layout/pyramid3"/>
    <dgm:cxn modelId="{96F51B4E-7FA2-3540-9585-C79416A2C7FF}" type="presParOf" srcId="{460B7B79-AC25-1A41-A5A3-A97199B9A0FC}" destId="{128C80DA-A0C3-BD4C-986A-B7C8D58EB914}" srcOrd="0" destOrd="0" presId="urn:microsoft.com/office/officeart/2005/8/layout/pyramid3"/>
    <dgm:cxn modelId="{DECD53A8-AF4B-764B-8834-FF6753E39DD3}" type="presParOf" srcId="{460B7B79-AC25-1A41-A5A3-A97199B9A0FC}" destId="{B143945C-B523-B54D-A83A-838CF53C8CA4}" srcOrd="1" destOrd="0" presId="urn:microsoft.com/office/officeart/2005/8/layout/pyramid3"/>
    <dgm:cxn modelId="{89CC297D-B66C-074B-A847-6C96D2F92955}" type="presParOf" srcId="{2ABA9CBF-8719-5145-900A-B5C52AAAAC57}" destId="{E6642955-0B8F-4342-9B8D-2C7868B21B4F}" srcOrd="1" destOrd="0" presId="urn:microsoft.com/office/officeart/2005/8/layout/pyramid3"/>
    <dgm:cxn modelId="{E381F1A5-E2A9-CB4A-8AA0-1A0C7C2DA854}" type="presParOf" srcId="{E6642955-0B8F-4342-9B8D-2C7868B21B4F}" destId="{D67AC893-7A5E-4949-A7EA-6E24F38AF20C}" srcOrd="0" destOrd="0" presId="urn:microsoft.com/office/officeart/2005/8/layout/pyramid3"/>
    <dgm:cxn modelId="{2F85CE05-C7E7-7443-B3FE-A9F32C7D2DDF}" type="presParOf" srcId="{E6642955-0B8F-4342-9B8D-2C7868B21B4F}" destId="{A78FE0F1-9FD7-4F4A-9A0C-B7F61BAECD6A}" srcOrd="1" destOrd="0" presId="urn:microsoft.com/office/officeart/2005/8/layout/pyramid3"/>
    <dgm:cxn modelId="{CC30E965-E12A-CC46-9865-6B466BF7F4B8}" type="presParOf" srcId="{2ABA9CBF-8719-5145-900A-B5C52AAAAC57}" destId="{C1B67488-FDB0-CF49-A41A-0C0885FD972C}" srcOrd="2" destOrd="0" presId="urn:microsoft.com/office/officeart/2005/8/layout/pyramid3"/>
    <dgm:cxn modelId="{E2EF13CF-E6A7-424D-8DBE-2E500E376FDE}" type="presParOf" srcId="{C1B67488-FDB0-CF49-A41A-0C0885FD972C}" destId="{8CF09C59-ED56-8E45-BB91-16B798759444}" srcOrd="0" destOrd="0" presId="urn:microsoft.com/office/officeart/2005/8/layout/pyramid3"/>
    <dgm:cxn modelId="{C32C6065-8204-324A-8AFA-0F0EABB10B0E}" type="presParOf" srcId="{C1B67488-FDB0-CF49-A41A-0C0885FD972C}" destId="{3B871BB9-D1C2-374C-8378-0CFB94B2F4EA}" srcOrd="1" destOrd="0" presId="urn:microsoft.com/office/officeart/2005/8/layout/pyramid3"/>
    <dgm:cxn modelId="{718F021C-A97C-2343-9683-EA1FA0FBE930}" type="presParOf" srcId="{2ABA9CBF-8719-5145-900A-B5C52AAAAC57}" destId="{26478972-7022-0947-BEF9-F2AF515B6748}" srcOrd="3" destOrd="0" presId="urn:microsoft.com/office/officeart/2005/8/layout/pyramid3"/>
    <dgm:cxn modelId="{8B060DDB-352D-F94A-AED3-6D6B25104077}" type="presParOf" srcId="{26478972-7022-0947-BEF9-F2AF515B6748}" destId="{CE863354-BDE4-7A49-96BF-D1858170B63A}" srcOrd="0" destOrd="0" presId="urn:microsoft.com/office/officeart/2005/8/layout/pyramid3"/>
    <dgm:cxn modelId="{0C942246-E02F-9F4B-BC28-B7B34EC351DA}" type="presParOf" srcId="{26478972-7022-0947-BEF9-F2AF515B6748}" destId="{FA8AC82F-9B82-E341-B9A5-3E9DFCD149CF}"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C80DA-A0C3-BD4C-986A-B7C8D58EB914}">
      <dsp:nvSpPr>
        <dsp:cNvPr id="0" name=""/>
        <dsp:cNvSpPr/>
      </dsp:nvSpPr>
      <dsp:spPr>
        <a:xfrm rot="10800000">
          <a:off x="0" y="0"/>
          <a:ext cx="4326611" cy="685242"/>
        </a:xfrm>
        <a:prstGeom prst="trapezoid">
          <a:avLst>
            <a:gd name="adj" fmla="val 78925"/>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Policy advisor</a:t>
          </a:r>
        </a:p>
      </dsp:txBody>
      <dsp:txXfrm rot="-10800000">
        <a:off x="757156" y="0"/>
        <a:ext cx="2812297" cy="685242"/>
      </dsp:txXfrm>
    </dsp:sp>
    <dsp:sp modelId="{D67AC893-7A5E-4949-A7EA-6E24F38AF20C}">
      <dsp:nvSpPr>
        <dsp:cNvPr id="0" name=""/>
        <dsp:cNvSpPr/>
      </dsp:nvSpPr>
      <dsp:spPr>
        <a:xfrm rot="10800000">
          <a:off x="540826" y="685242"/>
          <a:ext cx="3244958" cy="685242"/>
        </a:xfrm>
        <a:prstGeom prst="trapezoid">
          <a:avLst>
            <a:gd name="adj" fmla="val 78925"/>
          </a:avLst>
        </a:prstGeom>
        <a:gradFill rotWithShape="0">
          <a:gsLst>
            <a:gs pos="0">
              <a:schemeClr val="accent5">
                <a:alpha val="90000"/>
                <a:hueOff val="0"/>
                <a:satOff val="0"/>
                <a:lumOff val="0"/>
                <a:alphaOff val="-13333"/>
                <a:satMod val="103000"/>
                <a:lumMod val="102000"/>
                <a:tint val="94000"/>
              </a:schemeClr>
            </a:gs>
            <a:gs pos="50000">
              <a:schemeClr val="accent5">
                <a:alpha val="90000"/>
                <a:hueOff val="0"/>
                <a:satOff val="0"/>
                <a:lumOff val="0"/>
                <a:alphaOff val="-13333"/>
                <a:satMod val="110000"/>
                <a:lumMod val="100000"/>
                <a:shade val="100000"/>
              </a:schemeClr>
            </a:gs>
            <a:gs pos="100000">
              <a:schemeClr val="accent5">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Regulator</a:t>
          </a:r>
        </a:p>
      </dsp:txBody>
      <dsp:txXfrm rot="-10800000">
        <a:off x="1108694" y="685242"/>
        <a:ext cx="2109222" cy="685242"/>
      </dsp:txXfrm>
    </dsp:sp>
    <dsp:sp modelId="{8CF09C59-ED56-8E45-BB91-16B798759444}">
      <dsp:nvSpPr>
        <dsp:cNvPr id="0" name=""/>
        <dsp:cNvSpPr/>
      </dsp:nvSpPr>
      <dsp:spPr>
        <a:xfrm rot="10800000">
          <a:off x="1081652" y="1370485"/>
          <a:ext cx="2163305" cy="685242"/>
        </a:xfrm>
        <a:prstGeom prst="trapezoid">
          <a:avLst>
            <a:gd name="adj" fmla="val 78925"/>
          </a:avLst>
        </a:prstGeom>
        <a:gradFill rotWithShape="0">
          <a:gsLst>
            <a:gs pos="0">
              <a:schemeClr val="accent5">
                <a:alpha val="90000"/>
                <a:hueOff val="0"/>
                <a:satOff val="0"/>
                <a:lumOff val="0"/>
                <a:alphaOff val="-26667"/>
                <a:satMod val="103000"/>
                <a:lumMod val="102000"/>
                <a:tint val="94000"/>
              </a:schemeClr>
            </a:gs>
            <a:gs pos="50000">
              <a:schemeClr val="accent5">
                <a:alpha val="90000"/>
                <a:hueOff val="0"/>
                <a:satOff val="0"/>
                <a:lumOff val="0"/>
                <a:alphaOff val="-26667"/>
                <a:satMod val="110000"/>
                <a:lumMod val="100000"/>
                <a:shade val="100000"/>
              </a:schemeClr>
            </a:gs>
            <a:gs pos="100000">
              <a:schemeClr val="accent5">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Facilitator</a:t>
          </a:r>
        </a:p>
      </dsp:txBody>
      <dsp:txXfrm rot="-10800000">
        <a:off x="1460231" y="1370485"/>
        <a:ext cx="1406148" cy="685242"/>
      </dsp:txXfrm>
    </dsp:sp>
    <dsp:sp modelId="{CE863354-BDE4-7A49-96BF-D1858170B63A}">
      <dsp:nvSpPr>
        <dsp:cNvPr id="0" name=""/>
        <dsp:cNvSpPr/>
      </dsp:nvSpPr>
      <dsp:spPr>
        <a:xfrm rot="10800000">
          <a:off x="1622479" y="2055727"/>
          <a:ext cx="1081652" cy="685242"/>
        </a:xfrm>
        <a:prstGeom prst="trapezoid">
          <a:avLst>
            <a:gd name="adj" fmla="val 78925"/>
          </a:avLst>
        </a:prstGeom>
        <a:gradFill rotWithShape="0">
          <a:gsLst>
            <a:gs pos="0">
              <a:schemeClr val="accent5">
                <a:alpha val="90000"/>
                <a:hueOff val="0"/>
                <a:satOff val="0"/>
                <a:lumOff val="0"/>
                <a:alphaOff val="-40000"/>
                <a:satMod val="103000"/>
                <a:lumMod val="102000"/>
                <a:tint val="94000"/>
              </a:schemeClr>
            </a:gs>
            <a:gs pos="50000">
              <a:schemeClr val="accent5">
                <a:alpha val="90000"/>
                <a:hueOff val="0"/>
                <a:satOff val="0"/>
                <a:lumOff val="0"/>
                <a:alphaOff val="-40000"/>
                <a:satMod val="110000"/>
                <a:lumMod val="100000"/>
                <a:shade val="100000"/>
              </a:schemeClr>
            </a:gs>
            <a:gs pos="100000">
              <a:schemeClr val="accent5">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b="1" kern="1200" dirty="0">
            <a:effectLst>
              <a:glow rad="101600">
                <a:srgbClr val="73E3FD">
                  <a:alpha val="60000"/>
                </a:srgbClr>
              </a:glow>
            </a:effectLst>
          </a:endParaRPr>
        </a:p>
      </dsp:txBody>
      <dsp:txXfrm rot="-10800000">
        <a:off x="1622479" y="2055727"/>
        <a:ext cx="1081652" cy="68524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03349B-E119-A040-A6D9-F85C9516A8D2}" type="datetimeFigureOut">
              <a:rPr lang="en-US" smtClean="0"/>
              <a:t>24/8/18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7A334E-175B-554B-9831-C243E9367DAF}" type="slidenum">
              <a:rPr lang="en-US" smtClean="0"/>
              <a:t>‹#›</a:t>
            </a:fld>
            <a:endParaRPr lang="en-US"/>
          </a:p>
        </p:txBody>
      </p:sp>
    </p:spTree>
    <p:extLst>
      <p:ext uri="{BB962C8B-B14F-4D97-AF65-F5344CB8AC3E}">
        <p14:creationId xmlns:p14="http://schemas.microsoft.com/office/powerpoint/2010/main" val="42328905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start with the first slide.</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shows the current </a:t>
            </a:r>
            <a:r>
              <a:rPr lang="en-US" sz="1200" u="sng" kern="1200" dirty="0" smtClean="0">
                <a:solidFill>
                  <a:schemeClr val="tx1"/>
                </a:solidFill>
                <a:effectLst/>
                <a:latin typeface="+mn-lt"/>
                <a:ea typeface="+mn-ea"/>
                <a:cs typeface="+mn-cs"/>
              </a:rPr>
              <a:t>Mechanisms of water resources management</a:t>
            </a:r>
            <a:r>
              <a:rPr lang="en-US" sz="1200" kern="1200" dirty="0" smtClean="0">
                <a:solidFill>
                  <a:schemeClr val="tx1"/>
                </a:solidFill>
                <a:effectLst/>
                <a:latin typeface="+mn-lt"/>
                <a:ea typeface="+mn-ea"/>
                <a:cs typeface="+mn-cs"/>
              </a:rPr>
              <a:t> in Thailand which include </a:t>
            </a:r>
          </a:p>
          <a:p>
            <a:r>
              <a:rPr lang="en-US" sz="1200" kern="1200" dirty="0" smtClean="0">
                <a:solidFill>
                  <a:schemeClr val="tx1"/>
                </a:solidFill>
                <a:effectLst/>
                <a:latin typeface="+mn-lt"/>
                <a:ea typeface="+mn-ea"/>
                <a:cs typeface="+mn-cs"/>
              </a:rPr>
              <a:t>- </a:t>
            </a:r>
            <a:r>
              <a:rPr lang="en-US" sz="1200" u="sng" kern="1200" dirty="0" smtClean="0">
                <a:solidFill>
                  <a:schemeClr val="tx1"/>
                </a:solidFill>
                <a:effectLst/>
                <a:latin typeface="+mn-lt"/>
                <a:ea typeface="+mn-ea"/>
                <a:cs typeface="+mn-cs"/>
              </a:rPr>
              <a:t>Draft of Water Resources Act</a:t>
            </a:r>
            <a:r>
              <a:rPr lang="en-US" sz="1200" kern="1200" dirty="0" smtClean="0">
                <a:solidFill>
                  <a:schemeClr val="tx1"/>
                </a:solidFill>
                <a:effectLst/>
                <a:latin typeface="+mn-lt"/>
                <a:ea typeface="+mn-ea"/>
                <a:cs typeface="+mn-cs"/>
              </a:rPr>
              <a:t>. It will give power to our organization in order to manage water. Act in</a:t>
            </a:r>
            <a:r>
              <a:rPr lang="en-US" sz="1200" kern="1200" baseline="0" dirty="0" smtClean="0">
                <a:solidFill>
                  <a:schemeClr val="tx1"/>
                </a:solidFill>
                <a:effectLst/>
                <a:latin typeface="+mn-lt"/>
                <a:ea typeface="+mn-ea"/>
                <a:cs typeface="+mn-cs"/>
              </a:rPr>
              <a:t> this case means the law of water resource</a:t>
            </a:r>
            <a:r>
              <a:rPr lang="th-TH"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And this will be </a:t>
            </a:r>
            <a:r>
              <a:rPr lang="en-US" sz="1200" kern="1200" baseline="0" dirty="0" err="1" smtClean="0">
                <a:solidFill>
                  <a:schemeClr val="tx1"/>
                </a:solidFill>
                <a:effectLst/>
                <a:latin typeface="+mn-lt"/>
                <a:ea typeface="+mn-ea"/>
                <a:cs typeface="+mn-cs"/>
              </a:rPr>
              <a:t>plubish</a:t>
            </a:r>
            <a:r>
              <a:rPr lang="en-US" sz="1200" kern="1200" baseline="0" dirty="0" smtClean="0">
                <a:solidFill>
                  <a:schemeClr val="tx1"/>
                </a:solidFill>
                <a:effectLst/>
                <a:latin typeface="+mn-lt"/>
                <a:ea typeface="+mn-ea"/>
                <a:cs typeface="+mn-cs"/>
              </a:rPr>
              <a:t> soon. May be in this year.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The second pole is </a:t>
            </a:r>
            <a:r>
              <a:rPr lang="en-US" sz="1200" u="sng" kern="1200" dirty="0" smtClean="0">
                <a:solidFill>
                  <a:schemeClr val="tx1"/>
                </a:solidFill>
                <a:effectLst/>
                <a:latin typeface="+mn-lt"/>
                <a:ea typeface="+mn-ea"/>
                <a:cs typeface="+mn-cs"/>
              </a:rPr>
              <a:t>Water Resources Management Strategic Plan</a:t>
            </a:r>
            <a:r>
              <a:rPr lang="en-US" sz="1200" kern="1200" dirty="0" smtClean="0">
                <a:solidFill>
                  <a:schemeClr val="tx1"/>
                </a:solidFill>
                <a:effectLst/>
                <a:latin typeface="+mn-lt"/>
                <a:ea typeface="+mn-ea"/>
                <a:cs typeface="+mn-cs"/>
              </a:rPr>
              <a:t>. It can be considered as the country goal to achieve. I will explain in the next slide</a:t>
            </a:r>
          </a:p>
          <a:p>
            <a:r>
              <a:rPr lang="en-US" sz="1200" kern="1200" dirty="0" smtClean="0">
                <a:solidFill>
                  <a:schemeClr val="tx1"/>
                </a:solidFill>
                <a:effectLst/>
                <a:latin typeface="+mn-lt"/>
                <a:ea typeface="+mn-ea"/>
                <a:cs typeface="+mn-cs"/>
              </a:rPr>
              <a:t>- and the last pole is the regulator pole which is </a:t>
            </a:r>
            <a:r>
              <a:rPr lang="en-US" sz="1200" u="sng" kern="1200" dirty="0" smtClean="0">
                <a:solidFill>
                  <a:schemeClr val="tx1"/>
                </a:solidFill>
                <a:effectLst/>
                <a:latin typeface="+mn-lt"/>
                <a:ea typeface="+mn-ea"/>
                <a:cs typeface="+mn-cs"/>
              </a:rPr>
              <a:t>Office of the National Water Resources</a:t>
            </a:r>
            <a:r>
              <a:rPr lang="en-US" sz="1200" kern="1200" dirty="0" smtClean="0">
                <a:solidFill>
                  <a:schemeClr val="tx1"/>
                </a:solidFill>
                <a:effectLst/>
                <a:latin typeface="+mn-lt"/>
                <a:ea typeface="+mn-ea"/>
                <a:cs typeface="+mn-cs"/>
              </a:rPr>
              <a:t> and </a:t>
            </a:r>
            <a:r>
              <a:rPr lang="en-US" sz="1200" u="sng" kern="1200" dirty="0" smtClean="0">
                <a:solidFill>
                  <a:schemeClr val="tx1"/>
                </a:solidFill>
                <a:effectLst/>
                <a:latin typeface="+mn-lt"/>
                <a:ea typeface="+mn-ea"/>
                <a:cs typeface="+mn-cs"/>
              </a:rPr>
              <a:t>the National Water Resources Committee.</a:t>
            </a:r>
            <a:r>
              <a:rPr lang="en-US" sz="1200" kern="1200" dirty="0" smtClean="0">
                <a:solidFill>
                  <a:schemeClr val="tx1"/>
                </a:solidFill>
                <a:effectLst/>
                <a:latin typeface="+mn-lt"/>
                <a:ea typeface="+mn-ea"/>
                <a:cs typeface="+mn-cs"/>
              </a:rPr>
              <a:t> They will be the lead and adviser of all water departments and agencies in order to solve and manage collaborative water issue.</a:t>
            </a:r>
          </a:p>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2</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Water Resources Management Strategic Plan is divided into 6 main point that are </a:t>
            </a:r>
          </a:p>
          <a:p>
            <a:r>
              <a:rPr lang="en-US" sz="1200" kern="1200" dirty="0" smtClean="0">
                <a:solidFill>
                  <a:schemeClr val="tx1"/>
                </a:solidFill>
                <a:effectLst/>
                <a:latin typeface="+mn-lt"/>
                <a:ea typeface="+mn-ea"/>
                <a:cs typeface="+mn-cs"/>
              </a:rPr>
              <a:t>This is the </a:t>
            </a:r>
            <a:r>
              <a:rPr lang="en-US" sz="1200" kern="1200" dirty="0" err="1" smtClean="0">
                <a:solidFill>
                  <a:schemeClr val="tx1"/>
                </a:solidFill>
                <a:effectLst/>
                <a:latin typeface="+mn-lt"/>
                <a:ea typeface="+mn-ea"/>
                <a:cs typeface="+mn-cs"/>
              </a:rPr>
              <a:t>curent</a:t>
            </a:r>
            <a:r>
              <a:rPr lang="en-US" sz="1200" kern="1200" dirty="0" smtClean="0">
                <a:solidFill>
                  <a:schemeClr val="tx1"/>
                </a:solidFill>
                <a:effectLst/>
                <a:latin typeface="+mn-lt"/>
                <a:ea typeface="+mn-ea"/>
                <a:cs typeface="+mn-cs"/>
              </a:rPr>
              <a:t> 10 years plan.</a:t>
            </a:r>
          </a:p>
          <a:p>
            <a:r>
              <a:rPr lang="en-US" sz="1200" kern="1200" dirty="0" smtClean="0">
                <a:solidFill>
                  <a:schemeClr val="tx1"/>
                </a:solidFill>
                <a:effectLst/>
                <a:latin typeface="+mn-lt"/>
                <a:ea typeface="+mn-ea"/>
                <a:cs typeface="+mn-cs"/>
              </a:rPr>
              <a:t>But We in recently we are publish  Water Resources Management</a:t>
            </a:r>
            <a:r>
              <a:rPr lang="en-US" sz="1200" kern="1200" baseline="0" dirty="0" smtClean="0">
                <a:solidFill>
                  <a:schemeClr val="tx1"/>
                </a:solidFill>
                <a:effectLst/>
                <a:latin typeface="+mn-lt"/>
                <a:ea typeface="+mn-ea"/>
                <a:cs typeface="+mn-cs"/>
              </a:rPr>
              <a:t> Strategy for 20 years to support </a:t>
            </a:r>
            <a:r>
              <a:rPr lang="en-US" sz="1200" kern="1200" baseline="0" dirty="0" err="1" smtClean="0">
                <a:solidFill>
                  <a:schemeClr val="tx1"/>
                </a:solidFill>
                <a:effectLst/>
                <a:latin typeface="+mn-lt"/>
                <a:ea typeface="+mn-ea"/>
                <a:cs typeface="+mn-cs"/>
              </a:rPr>
              <a:t>thailand</a:t>
            </a:r>
            <a:r>
              <a:rPr lang="en-US" sz="1200" kern="1200" baseline="0" dirty="0" smtClean="0">
                <a:solidFill>
                  <a:schemeClr val="tx1"/>
                </a:solidFill>
                <a:effectLst/>
                <a:latin typeface="+mn-lt"/>
                <a:ea typeface="+mn-ea"/>
                <a:cs typeface="+mn-cs"/>
              </a:rPr>
              <a:t> national strategy 20 years.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Water Management for Consumption </a:t>
            </a:r>
          </a:p>
          <a:p>
            <a:r>
              <a:rPr lang="en-US" sz="1200" kern="1200" dirty="0" smtClean="0">
                <a:solidFill>
                  <a:schemeClr val="tx1"/>
                </a:solidFill>
                <a:effectLst/>
                <a:latin typeface="+mn-lt"/>
                <a:ea typeface="+mn-ea"/>
                <a:cs typeface="+mn-cs"/>
              </a:rPr>
              <a:t>- Creation for Water Security for Production</a:t>
            </a:r>
          </a:p>
          <a:p>
            <a:r>
              <a:rPr lang="en-US" sz="1200" kern="1200" dirty="0" smtClean="0">
                <a:solidFill>
                  <a:schemeClr val="tx1"/>
                </a:solidFill>
                <a:effectLst/>
                <a:latin typeface="+mn-lt"/>
                <a:ea typeface="+mn-ea"/>
                <a:cs typeface="+mn-cs"/>
              </a:rPr>
              <a:t>- Flood Management</a:t>
            </a:r>
          </a:p>
          <a:p>
            <a:r>
              <a:rPr lang="en-US" sz="1200" kern="1200" dirty="0" smtClean="0">
                <a:solidFill>
                  <a:schemeClr val="tx1"/>
                </a:solidFill>
                <a:effectLst/>
                <a:latin typeface="+mn-lt"/>
                <a:ea typeface="+mn-ea"/>
                <a:cs typeface="+mn-cs"/>
              </a:rPr>
              <a:t>- Water Quality Management</a:t>
            </a:r>
          </a:p>
          <a:p>
            <a:r>
              <a:rPr lang="en-US" sz="1200" kern="1200" dirty="0" smtClean="0">
                <a:solidFill>
                  <a:schemeClr val="tx1"/>
                </a:solidFill>
                <a:effectLst/>
                <a:latin typeface="+mn-lt"/>
                <a:ea typeface="+mn-ea"/>
                <a:cs typeface="+mn-cs"/>
              </a:rPr>
              <a:t>- Upstream Forest Conservation and Soil Erosion Prevention</a:t>
            </a:r>
          </a:p>
          <a:p>
            <a:r>
              <a:rPr lang="en-US" sz="1200" kern="1200" dirty="0" smtClean="0">
                <a:solidFill>
                  <a:schemeClr val="tx1"/>
                </a:solidFill>
                <a:effectLst/>
                <a:latin typeface="+mn-lt"/>
                <a:ea typeface="+mn-ea"/>
                <a:cs typeface="+mn-cs"/>
              </a:rPr>
              <a:t>- Administrative Management</a:t>
            </a:r>
          </a:p>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3</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a:t>
            </a:r>
            <a:r>
              <a:rPr lang="en-US" baseline="0" dirty="0" smtClean="0"/>
              <a:t>that shown u point to just 1 problem  but it’s big and serious problem.</a:t>
            </a:r>
          </a:p>
          <a:p>
            <a:r>
              <a:rPr lang="en-US" baseline="0" dirty="0" smtClean="0"/>
              <a:t>We have many many Org and Agency  do and take action in Water resource Management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top Commander is</a:t>
            </a:r>
            <a:r>
              <a:rPr lang="en-US" baseline="0" dirty="0" smtClean="0"/>
              <a:t> </a:t>
            </a:r>
            <a:r>
              <a:rPr lang="en-US" sz="1200" dirty="0" smtClean="0">
                <a:ln>
                  <a:solidFill>
                    <a:srgbClr val="0070C0"/>
                  </a:solidFill>
                </a:ln>
                <a:solidFill>
                  <a:srgbClr val="0070C0"/>
                </a:solidFill>
                <a:cs typeface="TH SarabunPSK" pitchFamily="34" charset="-34"/>
              </a:rPr>
              <a:t>The National Water Resources Committee. (</a:t>
            </a:r>
            <a:r>
              <a:rPr lang="en-US" sz="1200" dirty="0" err="1" smtClean="0">
                <a:ln>
                  <a:solidFill>
                    <a:srgbClr val="0070C0"/>
                  </a:solidFill>
                </a:ln>
                <a:solidFill>
                  <a:srgbClr val="0070C0"/>
                </a:solidFill>
                <a:cs typeface="TH SarabunPSK" pitchFamily="34" charset="-34"/>
              </a:rPr>
              <a:t>Prayut</a:t>
            </a:r>
            <a:r>
              <a:rPr lang="en-US" sz="1200" dirty="0" smtClean="0">
                <a:ln>
                  <a:solidFill>
                    <a:srgbClr val="0070C0"/>
                  </a:solidFill>
                </a:ln>
                <a:solidFill>
                  <a:srgbClr val="0070C0"/>
                </a:solidFill>
                <a:cs typeface="TH SarabunPSK" pitchFamily="34" charset="-34"/>
              </a:rPr>
              <a:t> Chan-o-cha</a:t>
            </a:r>
            <a:r>
              <a:rPr lang="en-US" sz="1200" baseline="0" dirty="0" smtClean="0">
                <a:ln>
                  <a:solidFill>
                    <a:srgbClr val="0070C0"/>
                  </a:solidFill>
                </a:ln>
                <a:solidFill>
                  <a:srgbClr val="0070C0"/>
                </a:solidFill>
                <a:cs typeface="TH SarabunPSK" pitchFamily="34" charset="-34"/>
              </a:rPr>
              <a:t> ,The Thailand/Prime minister is Chairman</a:t>
            </a:r>
            <a:r>
              <a:rPr lang="en-US" sz="1200" dirty="0" smtClean="0">
                <a:ln>
                  <a:solidFill>
                    <a:srgbClr val="0070C0"/>
                  </a:solidFill>
                </a:ln>
                <a:solidFill>
                  <a:srgbClr val="0070C0"/>
                </a:solidFill>
                <a:cs typeface="TH SarabunPSK" pitchFamily="34" charset="-34"/>
              </a:rPr>
              <a:t>)</a:t>
            </a:r>
          </a:p>
          <a:p>
            <a:r>
              <a:rPr lang="en-US" dirty="0" smtClean="0"/>
              <a:t>In</a:t>
            </a:r>
            <a:r>
              <a:rPr lang="en-US" baseline="0" dirty="0" smtClean="0"/>
              <a:t> the middle layer ONWR :office of the national water resource . The organization that established around 8 month.</a:t>
            </a:r>
          </a:p>
          <a:p>
            <a:r>
              <a:rPr lang="en-US" baseline="0" dirty="0" smtClean="0"/>
              <a:t>And the position</a:t>
            </a:r>
            <a:r>
              <a:rPr lang="th-TH" baseline="0" dirty="0" smtClean="0"/>
              <a:t> </a:t>
            </a:r>
            <a:r>
              <a:rPr lang="en-US" baseline="0" dirty="0" smtClean="0"/>
              <a:t>for org is dong act like modulator  </a:t>
            </a:r>
            <a:r>
              <a:rPr lang="en-US" baseline="0" dirty="0" smtClean="0">
                <a:sym typeface="Wingdings"/>
              </a:rPr>
              <a:t> for the command from The national Water Resource Committee. Policy advisor Regulator Facilitator</a:t>
            </a:r>
          </a:p>
          <a:p>
            <a:endParaRPr lang="en-US" baseline="0" dirty="0" smtClean="0">
              <a:sym typeface="Wingdings"/>
            </a:endParaRPr>
          </a:p>
          <a:p>
            <a:r>
              <a:rPr lang="en-US" baseline="0" dirty="0" smtClean="0"/>
              <a:t>And in next layer We have around 34 agency do about </a:t>
            </a:r>
            <a:r>
              <a:rPr lang="en-US" altLang="th-TH" sz="1200" dirty="0" smtClean="0">
                <a:solidFill>
                  <a:prstClr val="black"/>
                </a:solidFill>
                <a:latin typeface="Gill Sans MT" panose="020B0502020104020203" pitchFamily="34" charset="0"/>
              </a:rPr>
              <a:t>Water Resources Management  for the</a:t>
            </a:r>
            <a:r>
              <a:rPr lang="en-US" altLang="th-TH" sz="1200" baseline="0" dirty="0" smtClean="0">
                <a:solidFill>
                  <a:prstClr val="black"/>
                </a:solidFill>
                <a:latin typeface="Gill Sans MT" panose="020B0502020104020203" pitchFamily="34" charset="0"/>
              </a:rPr>
              <a:t> operation.</a:t>
            </a:r>
          </a:p>
          <a:p>
            <a:endParaRPr lang="en-US" baseline="0" dirty="0" smtClean="0"/>
          </a:p>
          <a:p>
            <a:r>
              <a:rPr lang="en-US" baseline="0" dirty="0" smtClean="0"/>
              <a:t>Group forecasts situation, such as the Department of Meteorology HAII GISTDA</a:t>
            </a:r>
          </a:p>
          <a:p>
            <a:r>
              <a:rPr lang="en-US" baseline="0" dirty="0" smtClean="0"/>
              <a:t>  Water Management Group such as the Royal Irrigation Department Department of Water Resources</a:t>
            </a:r>
          </a:p>
          <a:p>
            <a:r>
              <a:rPr lang="en-US" baseline="0" dirty="0" smtClean="0"/>
              <a:t>  Response / rehabilitation / support groups such as Ministry of Interior, Department of Administration, Department of Disaster Prevention and Mitigation, Royal </a:t>
            </a:r>
            <a:r>
              <a:rPr lang="en-US" baseline="0" dirty="0" err="1" smtClean="0"/>
              <a:t>thai</a:t>
            </a:r>
            <a:r>
              <a:rPr lang="en-US" baseline="0" dirty="0" smtClean="0"/>
              <a:t> Navy.</a:t>
            </a:r>
            <a:endParaRPr lang="th-TH" baseline="0" dirty="0" smtClean="0"/>
          </a:p>
          <a:p>
            <a:endParaRPr lang="th-TH" baseline="0" dirty="0" smtClean="0"/>
          </a:p>
          <a:p>
            <a:r>
              <a:rPr lang="en-US" baseline="0" dirty="0" smtClean="0"/>
              <a:t>All of Agency using tools and operation data from GISTDA </a:t>
            </a:r>
          </a:p>
          <a:p>
            <a:r>
              <a:rPr lang="en-US" baseline="0" dirty="0" smtClean="0"/>
              <a:t>But use just in case by ordering direction 2-way between </a:t>
            </a:r>
            <a:r>
              <a:rPr lang="en-US" baseline="0" dirty="0" err="1" smtClean="0"/>
              <a:t>gistda</a:t>
            </a:r>
            <a:r>
              <a:rPr lang="en-US" baseline="0" dirty="0" smtClean="0"/>
              <a:t> and each agency themself.</a:t>
            </a:r>
          </a:p>
          <a:p>
            <a:r>
              <a:rPr lang="en-US" baseline="0" dirty="0" smtClean="0"/>
              <a:t> Need tools for central and same data in same platform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4</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Thailand has occurred</a:t>
            </a:r>
            <a:r>
              <a:rPr lang="en-US" baseline="0" dirty="0" smtClean="0"/>
              <a:t> extreme flood in 2011 and extreme drought in 2014-2015. </a:t>
            </a:r>
          </a:p>
          <a:p>
            <a:r>
              <a:rPr lang="en-US" sz="1700" dirty="0"/>
              <a:t>The impacts of flooding include loss of human life, damage of properties and impact of agriculture, but those cannot avoid these situation. As the result, damage cost in 2011 was THB 1,400 billion (USD 45.6 billion) that is the highest record history.</a:t>
            </a:r>
          </a:p>
          <a:p>
            <a:endParaRPr lang="en-US" sz="1700" dirty="0"/>
          </a:p>
          <a:p>
            <a:pPr defTabSz="864931">
              <a:defRPr/>
            </a:pPr>
            <a:r>
              <a:rPr lang="en-US" dirty="0" smtClean="0"/>
              <a:t>In case</a:t>
            </a:r>
            <a:r>
              <a:rPr lang="en-US" baseline="0" dirty="0" smtClean="0"/>
              <a:t> of drought, we have </a:t>
            </a:r>
            <a:r>
              <a:rPr lang="en-US" sz="1700" dirty="0"/>
              <a:t>more than 30 water-related agencies, and each agency use its own data to predict and play with drought management.</a:t>
            </a:r>
          </a:p>
          <a:p>
            <a:r>
              <a:rPr lang="en-US" sz="1700" dirty="0"/>
              <a:t>The Ministry of Agriculture and Cooperatives on 24 January 2017 sought Cabinet approval for 8 measures on water allocation. The measures involve efficiency in water use, an increase in the volume of usable water, and the development and rehabilitation of drought-hit farmland. Community plans will be worked out to ease drought conditions. Public relations campaigns will be stepped up on the issue, and knowledge dissemination on drought risk reduction will be emphasized. </a:t>
            </a:r>
          </a:p>
          <a:p>
            <a:r>
              <a:rPr lang="en-US" sz="1700" dirty="0"/>
              <a:t> </a:t>
            </a:r>
          </a:p>
          <a:p>
            <a:r>
              <a:rPr lang="en-US" sz="1700" dirty="0"/>
              <a:t>The Department of Royal Rainmaking and Agricultural Aviation worked on rainmaking operations to increase water levels in various reservoirs, thus helping ease drought conditions in many areas across the country</a:t>
            </a:r>
          </a:p>
          <a:p>
            <a:pPr defTabSz="864931">
              <a:defRPr/>
            </a:pPr>
            <a:endParaRPr lang="en-US" sz="1700" dirty="0"/>
          </a:p>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pPr/>
              <a:t>5</a:t>
            </a:fld>
            <a:endParaRPr lang="th-TH"/>
          </a:p>
        </p:txBody>
      </p:sp>
    </p:spTree>
    <p:extLst>
      <p:ext uri="{BB962C8B-B14F-4D97-AF65-F5344CB8AC3E}">
        <p14:creationId xmlns:p14="http://schemas.microsoft.com/office/powerpoint/2010/main" val="184050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7</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508E22-E60B-4F15-BC01-CE61F8C98B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0630808-C3F5-464A-AF6A-28D87663C4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7846F82-6AAB-4C3D-BFF8-E10D514D9AE8}"/>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5" name="Footer Placeholder 4">
            <a:extLst>
              <a:ext uri="{FF2B5EF4-FFF2-40B4-BE49-F238E27FC236}">
                <a16:creationId xmlns:a16="http://schemas.microsoft.com/office/drawing/2014/main" xmlns="" id="{9BAF2C9F-C820-422E-BDC1-C93F2C36B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88D5D00-32ED-46B4-B9CC-BA717592CDAA}"/>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1622278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CEC742-3DB6-4541-BC58-9107BB2FA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1B57404-5236-4CB3-A142-8A1799A368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A943AC-FCB5-461D-8423-A4319762A724}"/>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5" name="Footer Placeholder 4">
            <a:extLst>
              <a:ext uri="{FF2B5EF4-FFF2-40B4-BE49-F238E27FC236}">
                <a16:creationId xmlns:a16="http://schemas.microsoft.com/office/drawing/2014/main" xmlns="" id="{43417F0E-9B19-4D85-BBA1-6C5CF5FCE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8EFB15E-88DC-42FD-83D3-8BC25640F728}"/>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83470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B7EE49F-8A45-4D58-AA70-423EC338A4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6F8EBB9-E6BA-4351-9770-4A1A1A4590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BFAAB0E-1DC6-4EB5-A600-FA81C701EFF1}"/>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5" name="Footer Placeholder 4">
            <a:extLst>
              <a:ext uri="{FF2B5EF4-FFF2-40B4-BE49-F238E27FC236}">
                <a16:creationId xmlns:a16="http://schemas.microsoft.com/office/drawing/2014/main" xmlns="" id="{3463E30D-A79F-41D9-BD88-4E50E7549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F80D496-9033-4EA7-AE3E-2092DE4A4FB5}"/>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420713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A50AAA-0F03-4FA9-A4CF-9E64935477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CCB4375-9849-42A4-9B81-2E4E3E61F6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298D4FA-4939-4021-BC56-816F2E143458}"/>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5" name="Footer Placeholder 4">
            <a:extLst>
              <a:ext uri="{FF2B5EF4-FFF2-40B4-BE49-F238E27FC236}">
                <a16:creationId xmlns:a16="http://schemas.microsoft.com/office/drawing/2014/main" xmlns="" id="{EB831083-D901-4449-B9B4-0E09B9898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0AD4F68-5806-4374-873B-335334772561}"/>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248922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C7F0D6-F198-44BF-AF23-4AD6F1402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A56B61C-FE90-4842-8042-FBEDF37E31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6924CF1-F2DA-4EF8-8FC6-D74916FDD872}"/>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5" name="Footer Placeholder 4">
            <a:extLst>
              <a:ext uri="{FF2B5EF4-FFF2-40B4-BE49-F238E27FC236}">
                <a16:creationId xmlns:a16="http://schemas.microsoft.com/office/drawing/2014/main" xmlns="" id="{75C286CF-AA0B-4871-B61F-4AE00B0F2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35B8D0C-588D-48F7-86F0-D10A8658C9E7}"/>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145975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EA666-676A-415B-9D4E-53ABA1C549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839174-16D7-4E5D-B705-4C94043126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E757C04-03FB-409C-9239-0F2F437F817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CE94FF8-A2E8-4DB3-B695-3FE6B4E9404B}"/>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6" name="Footer Placeholder 5">
            <a:extLst>
              <a:ext uri="{FF2B5EF4-FFF2-40B4-BE49-F238E27FC236}">
                <a16:creationId xmlns:a16="http://schemas.microsoft.com/office/drawing/2014/main" xmlns="" id="{D3791D58-3BE3-4CAC-82B2-B8C3BCDEFE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B03A8ED-01B0-4CA2-A0CE-93C6A46FDCE0}"/>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613655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5005-05BB-42A8-9555-B3614F8559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993F1E7D-9A92-46AE-A415-0B87B73C31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75F2B83-C7DB-430B-A23E-60567D0AEF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C3A24304-8E3A-4B75-9C89-F5347F7B52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E6C5E8AB-904D-4FE8-A577-8511A2B5AD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6346AE3-7C2D-49A7-9CEC-BFDEE80A93ED}"/>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8" name="Footer Placeholder 7">
            <a:extLst>
              <a:ext uri="{FF2B5EF4-FFF2-40B4-BE49-F238E27FC236}">
                <a16:creationId xmlns:a16="http://schemas.microsoft.com/office/drawing/2014/main" xmlns="" id="{BDD6834F-4B63-4900-8188-3D337DEF29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03E7440-13C6-4F8D-BB66-83736E840AFC}"/>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081091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6B4C8-6A3E-4E0F-96FA-EE985846DD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356BD7B-B6D1-4D31-AB35-3AF8C63D7D46}"/>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4" name="Footer Placeholder 3">
            <a:extLst>
              <a:ext uri="{FF2B5EF4-FFF2-40B4-BE49-F238E27FC236}">
                <a16:creationId xmlns:a16="http://schemas.microsoft.com/office/drawing/2014/main" xmlns="" id="{55EB561B-25D4-495A-9AE6-3525D4DD31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26BB551-16EC-4530-BC95-145A98794774}"/>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65749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F27460B-C5BA-4811-885E-4390AC798DEC}"/>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3" name="Footer Placeholder 2">
            <a:extLst>
              <a:ext uri="{FF2B5EF4-FFF2-40B4-BE49-F238E27FC236}">
                <a16:creationId xmlns:a16="http://schemas.microsoft.com/office/drawing/2014/main" xmlns="" id="{7180DDF4-9ABC-4861-B945-0341837645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C9BE98D-6A8B-45D8-A91B-9AE5447CE754}"/>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267972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1D4C93-40DA-44D5-8C99-99ACC266AE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28D6264-BB39-4FD2-8410-F89F6C9784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3030C58-8EAF-44D9-8F00-7EE74035E2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411A63-9CC6-4302-9A24-8EF8F582E66B}"/>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6" name="Footer Placeholder 5">
            <a:extLst>
              <a:ext uri="{FF2B5EF4-FFF2-40B4-BE49-F238E27FC236}">
                <a16:creationId xmlns:a16="http://schemas.microsoft.com/office/drawing/2014/main" xmlns="" id="{6E023E48-5E79-4F55-B75E-6038E64AAC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A2FFE89-761A-4F77-B2BF-5FDE5A282E91}"/>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157856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737FA6-EAFC-48A4-AB81-D57F3E737D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5F03ECEE-64C7-4AE9-BF3D-DAA8101796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40CE0C1-CDC7-4A07-9109-75AD21EBEB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5720B9D0-DF75-4418-87BD-C7B482F07A33}"/>
              </a:ext>
            </a:extLst>
          </p:cNvPr>
          <p:cNvSpPr>
            <a:spLocks noGrp="1"/>
          </p:cNvSpPr>
          <p:nvPr>
            <p:ph type="dt" sz="half" idx="10"/>
          </p:nvPr>
        </p:nvSpPr>
        <p:spPr/>
        <p:txBody>
          <a:bodyPr/>
          <a:lstStyle/>
          <a:p>
            <a:fld id="{C8A28ECE-D7F4-413B-BEF0-3FEE5090CDC3}" type="datetimeFigureOut">
              <a:rPr lang="en-US" smtClean="0"/>
              <a:t>24/8/18</a:t>
            </a:fld>
            <a:endParaRPr lang="en-US"/>
          </a:p>
        </p:txBody>
      </p:sp>
      <p:sp>
        <p:nvSpPr>
          <p:cNvPr id="6" name="Footer Placeholder 5">
            <a:extLst>
              <a:ext uri="{FF2B5EF4-FFF2-40B4-BE49-F238E27FC236}">
                <a16:creationId xmlns:a16="http://schemas.microsoft.com/office/drawing/2014/main" xmlns="" id="{6D71B586-81D7-48CC-8D65-64B37D123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7052F3E-5341-49B6-942D-7B1F2602AA7D}"/>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0698774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AA90B7D-2ACD-427F-AF90-84AE5B385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63CD173-F8FF-458D-B19C-EC8060B95E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A0BCA2C-1292-4DD3-9A04-CAEF6C318F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28ECE-D7F4-413B-BEF0-3FEE5090CDC3}" type="datetimeFigureOut">
              <a:rPr lang="en-US" smtClean="0"/>
              <a:t>24/8/18</a:t>
            </a:fld>
            <a:endParaRPr lang="en-US"/>
          </a:p>
        </p:txBody>
      </p:sp>
      <p:sp>
        <p:nvSpPr>
          <p:cNvPr id="5" name="Footer Placeholder 4">
            <a:extLst>
              <a:ext uri="{FF2B5EF4-FFF2-40B4-BE49-F238E27FC236}">
                <a16:creationId xmlns:a16="http://schemas.microsoft.com/office/drawing/2014/main" xmlns="" id="{26322E5B-8605-421E-962C-D965919C42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32D2FC5-EA7F-40DA-9EE7-BB86454D12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574371-46D3-4EEA-ACB1-316DAAABA640}" type="slidenum">
              <a:rPr lang="en-US" smtClean="0"/>
              <a:t>‹#›</a:t>
            </a:fld>
            <a:endParaRPr lang="en-US"/>
          </a:p>
        </p:txBody>
      </p:sp>
    </p:spTree>
    <p:extLst>
      <p:ext uri="{BB962C8B-B14F-4D97-AF65-F5344CB8AC3E}">
        <p14:creationId xmlns:p14="http://schemas.microsoft.com/office/powerpoint/2010/main" val="408047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 Target="slide5.xml"/><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slide" Target="slide6.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1" Type="http://schemas.openxmlformats.org/officeDocument/2006/relationships/image" Target="../media/image16.jpeg"/><Relationship Id="rId12" Type="http://schemas.openxmlformats.org/officeDocument/2006/relationships/image" Target="../media/image17.jpeg"/><Relationship Id="rId13"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7.png"/><Relationship Id="rId11"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0.jpeg"/><Relationship Id="rId5" Type="http://schemas.microsoft.com/office/2007/relationships/hdphoto" Target="../media/hdphoto1.wdp"/><Relationship Id="rId6" Type="http://schemas.openxmlformats.org/officeDocument/2006/relationships/image" Target="../media/image21.jpeg"/><Relationship Id="rId7" Type="http://schemas.microsoft.com/office/2007/relationships/hdphoto" Target="../media/hdphoto2.wdp"/><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4B2DC-73FA-4592-B873-88EAAAAE17C0}"/>
              </a:ext>
            </a:extLst>
          </p:cNvPr>
          <p:cNvSpPr>
            <a:spLocks noGrp="1"/>
          </p:cNvSpPr>
          <p:nvPr>
            <p:ph type="ctrTitle"/>
          </p:nvPr>
        </p:nvSpPr>
        <p:spPr>
          <a:xfrm>
            <a:off x="567993" y="2187765"/>
            <a:ext cx="10972799" cy="2387600"/>
          </a:xfrm>
        </p:spPr>
        <p:txBody>
          <a:bodyPr>
            <a:normAutofit fontScale="90000"/>
          </a:bodyPr>
          <a:lstStyle/>
          <a:p>
            <a:r>
              <a:rPr lang="en-US" dirty="0"/>
              <a:t>Integrated Water Management Solution</a:t>
            </a:r>
            <a:br>
              <a:rPr lang="en-US" dirty="0"/>
            </a:br>
            <a:endParaRPr lang="en-US" dirty="0"/>
          </a:p>
        </p:txBody>
      </p:sp>
      <p:pic>
        <p:nvPicPr>
          <p:cNvPr id="3" name="รูปภาพ 49">
            <a:extLst>
              <a:ext uri="{FF2B5EF4-FFF2-40B4-BE49-F238E27FC236}">
                <a16:creationId xmlns:a16="http://schemas.microsoft.com/office/drawing/2014/main" xmlns="" id="{314C8388-54FB-4FEA-9AFE-B27F6587642F}"/>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32082" y="5808313"/>
            <a:ext cx="1979801" cy="1049687"/>
          </a:xfrm>
          <a:prstGeom prst="rect">
            <a:avLst/>
          </a:prstGeom>
        </p:spPr>
      </p:pic>
      <p:pic>
        <p:nvPicPr>
          <p:cNvPr id="4"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25" y="5153848"/>
            <a:ext cx="1820675" cy="170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394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406400" y="1700809"/>
            <a:ext cx="3769387" cy="13999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158997" y="5812818"/>
            <a:ext cx="5858960" cy="69998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7608213" y="1748215"/>
            <a:ext cx="4460112" cy="13999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ounded Rectangle 28"/>
          <p:cNvSpPr/>
          <p:nvPr/>
        </p:nvSpPr>
        <p:spPr>
          <a:xfrm>
            <a:off x="5041727" y="5229201"/>
            <a:ext cx="2051491" cy="692497"/>
          </a:xfrm>
          <a:prstGeom prst="round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ounded Rectangle 27"/>
          <p:cNvSpPr/>
          <p:nvPr/>
        </p:nvSpPr>
        <p:spPr>
          <a:xfrm>
            <a:off x="8234483" y="1296344"/>
            <a:ext cx="3416748" cy="692497"/>
          </a:xfrm>
          <a:prstGeom prst="roundRect">
            <a:avLst/>
          </a:prstGeom>
          <a:solidFill>
            <a:srgbClr val="E8FBBD"/>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ounded Rectangle 1"/>
          <p:cNvSpPr/>
          <p:nvPr/>
        </p:nvSpPr>
        <p:spPr>
          <a:xfrm>
            <a:off x="717094" y="1152328"/>
            <a:ext cx="2208245" cy="692497"/>
          </a:xfrm>
          <a:prstGeom prst="round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22">
            <a:extLst>
              <a:ext uri="{FF2B5EF4-FFF2-40B4-BE49-F238E27FC236}">
                <a16:creationId xmlns="" xmlns:a16="http://schemas.microsoft.com/office/drawing/2014/main" id="{BC121A34-0222-434E-B474-F993EAD17634}"/>
              </a:ext>
            </a:extLst>
          </p:cNvPr>
          <p:cNvSpPr txBox="1">
            <a:spLocks noChangeArrowheads="1"/>
          </p:cNvSpPr>
          <p:nvPr/>
        </p:nvSpPr>
        <p:spPr bwMode="auto">
          <a:xfrm>
            <a:off x="203200" y="1"/>
            <a:ext cx="11105341"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a:solidFill>
                  <a:prstClr val="black"/>
                </a:solidFill>
                <a:latin typeface="Gill Sans MT" panose="020B0502020104020203" pitchFamily="34" charset="0"/>
              </a:rPr>
              <a:t> Understanding the Challenges of Water Management in Thailand</a:t>
            </a:r>
            <a:endParaRPr lang="en-US" altLang="th-TH" sz="2400" dirty="0" smtClean="0">
              <a:solidFill>
                <a:prstClr val="black"/>
              </a:solidFill>
              <a:latin typeface="Gill Sans MT" panose="020B0502020104020203" pitchFamily="34" charset="0"/>
            </a:endParaRPr>
          </a:p>
          <a:p>
            <a:pPr algn="l"/>
            <a:r>
              <a:rPr lang="en-US" altLang="th-TH" sz="1800" b="0" dirty="0" smtClean="0">
                <a:solidFill>
                  <a:prstClr val="black"/>
                </a:solidFill>
                <a:latin typeface="Gill Sans MT" panose="020B0502020104020203" pitchFamily="34" charset="0"/>
              </a:rPr>
              <a:t>:Mechanisms </a:t>
            </a:r>
            <a:r>
              <a:rPr lang="en-US" altLang="th-TH" sz="1800" b="0" dirty="0">
                <a:solidFill>
                  <a:prstClr val="black"/>
                </a:solidFill>
                <a:latin typeface="Gill Sans MT" panose="020B0502020104020203" pitchFamily="34" charset="0"/>
              </a:rPr>
              <a:t>of </a:t>
            </a:r>
            <a:r>
              <a:rPr lang="en-US" altLang="th-TH" sz="1800" b="0" dirty="0" smtClean="0">
                <a:solidFill>
                  <a:prstClr val="black"/>
                </a:solidFill>
                <a:latin typeface="Gill Sans MT" panose="020B0502020104020203" pitchFamily="34" charset="0"/>
              </a:rPr>
              <a:t> Water </a:t>
            </a:r>
            <a:r>
              <a:rPr lang="en-US" altLang="th-TH" sz="1800" b="0" dirty="0">
                <a:solidFill>
                  <a:prstClr val="black"/>
                </a:solidFill>
                <a:latin typeface="Gill Sans MT" panose="020B0502020104020203" pitchFamily="34" charset="0"/>
              </a:rPr>
              <a:t>Resources Management</a:t>
            </a:r>
          </a:p>
        </p:txBody>
      </p:sp>
      <p:grpSp>
        <p:nvGrpSpPr>
          <p:cNvPr id="17" name="Group 16"/>
          <p:cNvGrpSpPr/>
          <p:nvPr/>
        </p:nvGrpSpPr>
        <p:grpSpPr>
          <a:xfrm>
            <a:off x="5056" y="613719"/>
            <a:ext cx="12186944" cy="585156"/>
            <a:chOff x="3792" y="756594"/>
            <a:chExt cx="9140208" cy="585156"/>
          </a:xfrm>
        </p:grpSpPr>
        <p:sp>
          <p:nvSpPr>
            <p:cNvPr id="18" name="TextBox 17"/>
            <p:cNvSpPr txBox="1"/>
            <p:nvPr/>
          </p:nvSpPr>
          <p:spPr>
            <a:xfrm>
              <a:off x="3792" y="756594"/>
              <a:ext cx="6949440" cy="584776"/>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584776"/>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584776"/>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584776"/>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584776"/>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584776"/>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3"/>
            <a:ext cx="857941" cy="6434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à¸£à¸¹à¸à¸ à¸²à¸à¸à¸µà¹à¹à¸à¸µà¹à¸¢à¸§à¸à¹à¸­à¸"/>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3080" y="2424261"/>
            <a:ext cx="2536075" cy="2060919"/>
          </a:xfrm>
          <a:prstGeom prst="rect">
            <a:avLst/>
          </a:prstGeom>
          <a:ln>
            <a:noFill/>
          </a:ln>
          <a:effectLst>
            <a:outerShdw blurRad="190500" dist="228600" dir="2700000" algn="ctr">
              <a:srgbClr val="000000">
                <a:alpha val="30000"/>
              </a:srgbClr>
            </a:outerShdw>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13104" y="1294140"/>
            <a:ext cx="1910464" cy="461665"/>
          </a:xfrm>
          <a:prstGeom prst="rect">
            <a:avLst/>
          </a:prstGeom>
          <a:noFill/>
          <a:ln>
            <a:noFill/>
          </a:ln>
        </p:spPr>
        <p:txBody>
          <a:bodyPr wrap="square" rtlCol="0">
            <a:spAutoFit/>
          </a:bodyPr>
          <a:lstStyle/>
          <a:p>
            <a:pPr algn="ctr"/>
            <a:r>
              <a:rPr lang="en-US" sz="2400" b="1" dirty="0" smtClean="0">
                <a:ln>
                  <a:solidFill>
                    <a:srgbClr val="002060"/>
                  </a:solidFill>
                </a:ln>
                <a:solidFill>
                  <a:srgbClr val="002060"/>
                </a:solidFill>
                <a:latin typeface="Gill Sans MT" panose="020B0502020104020203" pitchFamily="34" charset="0"/>
                <a:cs typeface="TH SarabunPSK" pitchFamily="34" charset="-34"/>
              </a:rPr>
              <a:t>Policy</a:t>
            </a:r>
            <a:endParaRPr lang="th-TH" sz="2400" b="1" dirty="0">
              <a:ln>
                <a:solidFill>
                  <a:srgbClr val="002060"/>
                </a:solidFill>
              </a:ln>
              <a:solidFill>
                <a:srgbClr val="002060"/>
              </a:solidFill>
              <a:latin typeface="Gill Sans MT" panose="020B0502020104020203" pitchFamily="34" charset="0"/>
              <a:cs typeface="TH SarabunPSK" pitchFamily="34" charset="-34"/>
            </a:endParaRPr>
          </a:p>
        </p:txBody>
      </p:sp>
      <p:sp>
        <p:nvSpPr>
          <p:cNvPr id="26" name="TextBox 25"/>
          <p:cNvSpPr txBox="1"/>
          <p:nvPr/>
        </p:nvSpPr>
        <p:spPr>
          <a:xfrm>
            <a:off x="8167581" y="1353373"/>
            <a:ext cx="3569931" cy="461665"/>
          </a:xfrm>
          <a:prstGeom prst="rect">
            <a:avLst/>
          </a:prstGeom>
          <a:noFill/>
          <a:ln>
            <a:noFill/>
          </a:ln>
        </p:spPr>
        <p:txBody>
          <a:bodyPr wrap="square" rtlCol="0">
            <a:spAutoFit/>
          </a:bodyPr>
          <a:lstStyle/>
          <a:p>
            <a:pPr algn="ctr"/>
            <a:r>
              <a:rPr lang="en-US" sz="2400" b="1" dirty="0" smtClean="0">
                <a:ln>
                  <a:solidFill>
                    <a:srgbClr val="0070C0"/>
                  </a:solidFill>
                </a:ln>
                <a:solidFill>
                  <a:srgbClr val="0070C0"/>
                </a:solidFill>
                <a:latin typeface="Gill Sans MT" panose="020B0502020104020203" pitchFamily="34" charset="0"/>
                <a:cs typeface="TH SarabunPSK" pitchFamily="34" charset="-34"/>
              </a:rPr>
              <a:t>Management</a:t>
            </a:r>
            <a:endParaRPr lang="th-TH" sz="2400" b="1" dirty="0">
              <a:ln>
                <a:solidFill>
                  <a:srgbClr val="0070C0"/>
                </a:solidFill>
              </a:ln>
              <a:solidFill>
                <a:srgbClr val="0070C0"/>
              </a:solidFill>
              <a:latin typeface="Gill Sans MT" panose="020B0502020104020203" pitchFamily="34" charset="0"/>
              <a:cs typeface="TH SarabunPSK" pitchFamily="34" charset="-34"/>
            </a:endParaRPr>
          </a:p>
        </p:txBody>
      </p:sp>
      <p:sp>
        <p:nvSpPr>
          <p:cNvPr id="27" name="TextBox 26"/>
          <p:cNvSpPr txBox="1"/>
          <p:nvPr/>
        </p:nvSpPr>
        <p:spPr>
          <a:xfrm>
            <a:off x="5190267" y="5344618"/>
            <a:ext cx="1784965" cy="461665"/>
          </a:xfrm>
          <a:prstGeom prst="rect">
            <a:avLst/>
          </a:prstGeom>
          <a:noFill/>
          <a:ln>
            <a:noFill/>
          </a:ln>
        </p:spPr>
        <p:txBody>
          <a:bodyPr wrap="square" rtlCol="0">
            <a:spAutoFit/>
          </a:bodyPr>
          <a:lstStyle/>
          <a:p>
            <a:pPr algn="ctr"/>
            <a:r>
              <a:rPr lang="en-US" sz="2400" b="1" dirty="0" smtClean="0">
                <a:ln>
                  <a:solidFill>
                    <a:prstClr val="black">
                      <a:lumMod val="65000"/>
                      <a:lumOff val="35000"/>
                    </a:prstClr>
                  </a:solidFill>
                </a:ln>
                <a:solidFill>
                  <a:prstClr val="black">
                    <a:lumMod val="65000"/>
                    <a:lumOff val="35000"/>
                  </a:prstClr>
                </a:solidFill>
                <a:latin typeface="Gill Sans MT" panose="020B0502020104020203" pitchFamily="34" charset="0"/>
                <a:cs typeface="TH SarabunPSK" pitchFamily="34" charset="-34"/>
              </a:rPr>
              <a:t>Act</a:t>
            </a:r>
            <a:endParaRPr lang="th-TH" sz="2400" b="1" dirty="0">
              <a:ln>
                <a:solidFill>
                  <a:prstClr val="black">
                    <a:lumMod val="65000"/>
                    <a:lumOff val="35000"/>
                  </a:prstClr>
                </a:solidFill>
              </a:ln>
              <a:solidFill>
                <a:prstClr val="black">
                  <a:lumMod val="65000"/>
                  <a:lumOff val="35000"/>
                </a:prstClr>
              </a:solidFill>
              <a:latin typeface="Gill Sans MT" panose="020B0502020104020203" pitchFamily="34" charset="0"/>
              <a:cs typeface="TH SarabunPSK" pitchFamily="34" charset="-34"/>
            </a:endParaRPr>
          </a:p>
        </p:txBody>
      </p:sp>
      <p:cxnSp>
        <p:nvCxnSpPr>
          <p:cNvPr id="6" name="Straight Arrow Connector 5"/>
          <p:cNvCxnSpPr/>
          <p:nvPr/>
        </p:nvCxnSpPr>
        <p:spPr>
          <a:xfrm flipV="1">
            <a:off x="3117360" y="1498576"/>
            <a:ext cx="4898853" cy="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420608" y="3284984"/>
            <a:ext cx="2296064" cy="216024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7341829" y="3284984"/>
            <a:ext cx="2588272" cy="229046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528542" y="1837664"/>
            <a:ext cx="2703813" cy="646331"/>
          </a:xfrm>
          <a:prstGeom prst="rect">
            <a:avLst/>
          </a:prstGeom>
          <a:noFill/>
          <a:ln>
            <a:noFill/>
          </a:ln>
          <a:scene3d>
            <a:camera prst="orthographicFront"/>
            <a:lightRig rig="threePt" dir="t"/>
          </a:scene3d>
          <a:sp3d>
            <a:bevelT/>
          </a:sp3d>
        </p:spPr>
        <p:txBody>
          <a:bodyPr wrap="square" rtlCol="0">
            <a:spAutoFit/>
          </a:bodyPr>
          <a:lstStyle/>
          <a:p>
            <a:pPr algn="ctr"/>
            <a:r>
              <a:rPr lang="en-US" sz="1800" b="1" dirty="0">
                <a:ln>
                  <a:solidFill>
                    <a:srgbClr val="002060"/>
                  </a:solidFill>
                </a:ln>
                <a:solidFill>
                  <a:srgbClr val="002060"/>
                </a:solidFill>
                <a:latin typeface="Gill Sans MT" panose="020B0502020104020203" pitchFamily="34" charset="0"/>
                <a:cs typeface="TH SarabunPSK" pitchFamily="34" charset="-34"/>
              </a:rPr>
              <a:t>Water Resources Management</a:t>
            </a:r>
            <a:endParaRPr lang="th-TH" sz="1800" b="1" dirty="0">
              <a:ln>
                <a:solidFill>
                  <a:srgbClr val="002060"/>
                </a:solidFill>
              </a:ln>
              <a:solidFill>
                <a:srgbClr val="002060"/>
              </a:solidFill>
              <a:latin typeface="Gill Sans MT" panose="020B0502020104020203" pitchFamily="34" charset="0"/>
              <a:cs typeface="TH SarabunPSK" pitchFamily="34" charset="-34"/>
            </a:endParaRPr>
          </a:p>
        </p:txBody>
      </p:sp>
      <p:sp>
        <p:nvSpPr>
          <p:cNvPr id="36" name="TextBox 35"/>
          <p:cNvSpPr txBox="1"/>
          <p:nvPr/>
        </p:nvSpPr>
        <p:spPr>
          <a:xfrm>
            <a:off x="251906" y="1932221"/>
            <a:ext cx="4386111" cy="338554"/>
          </a:xfrm>
          <a:prstGeom prst="rect">
            <a:avLst/>
          </a:prstGeom>
          <a:noFill/>
          <a:ln>
            <a:noFill/>
          </a:ln>
        </p:spPr>
        <p:txBody>
          <a:bodyPr wrap="square" rtlCol="0" anchor="ctr">
            <a:spAutoFit/>
          </a:bodyPr>
          <a:lstStyle/>
          <a:p>
            <a:r>
              <a:rPr lang="en-US" sz="1600" dirty="0" smtClean="0">
                <a:ln>
                  <a:solidFill>
                    <a:srgbClr val="002060"/>
                  </a:solidFill>
                </a:ln>
                <a:solidFill>
                  <a:srgbClr val="002060"/>
                </a:solidFill>
                <a:cs typeface="TH SarabunPSK" pitchFamily="34" charset="-34"/>
                <a:sym typeface="Symbol"/>
              </a:rPr>
              <a:t></a:t>
            </a:r>
            <a:r>
              <a:rPr lang="en-US" sz="1600" dirty="0">
                <a:ln>
                  <a:solidFill>
                    <a:srgbClr val="002060"/>
                  </a:solidFill>
                </a:ln>
                <a:solidFill>
                  <a:srgbClr val="002060"/>
                </a:solidFill>
                <a:cs typeface="TH SarabunPSK" pitchFamily="34" charset="-34"/>
              </a:rPr>
              <a:t>  The 20-Year National Strategy</a:t>
            </a:r>
            <a:endParaRPr lang="th-TH" sz="1600" dirty="0">
              <a:ln>
                <a:solidFill>
                  <a:srgbClr val="002060"/>
                </a:solidFill>
              </a:ln>
              <a:solidFill>
                <a:srgbClr val="002060"/>
              </a:solidFill>
              <a:cs typeface="TH SarabunPSK" pitchFamily="34" charset="-34"/>
            </a:endParaRPr>
          </a:p>
        </p:txBody>
      </p:sp>
      <p:sp>
        <p:nvSpPr>
          <p:cNvPr id="37" name="TextBox 36"/>
          <p:cNvSpPr txBox="1"/>
          <p:nvPr/>
        </p:nvSpPr>
        <p:spPr>
          <a:xfrm>
            <a:off x="252776" y="2381400"/>
            <a:ext cx="4463897" cy="584775"/>
          </a:xfrm>
          <a:prstGeom prst="rect">
            <a:avLst/>
          </a:prstGeom>
          <a:noFill/>
          <a:ln>
            <a:noFill/>
          </a:ln>
        </p:spPr>
        <p:txBody>
          <a:bodyPr wrap="square" rtlCol="0" anchor="ctr">
            <a:spAutoFit/>
          </a:bodyPr>
          <a:lstStyle/>
          <a:p>
            <a:r>
              <a:rPr lang="en-US" sz="1600" dirty="0">
                <a:ln>
                  <a:solidFill>
                    <a:srgbClr val="002060"/>
                  </a:solidFill>
                </a:ln>
                <a:solidFill>
                  <a:srgbClr val="002060"/>
                </a:solidFill>
                <a:cs typeface="TH SarabunPSK" pitchFamily="34" charset="-34"/>
                <a:sym typeface="Symbol"/>
              </a:rPr>
              <a:t></a:t>
            </a:r>
            <a:r>
              <a:rPr lang="en-US" sz="1600" dirty="0" smtClean="0">
                <a:ln>
                  <a:solidFill>
                    <a:srgbClr val="002060"/>
                  </a:solidFill>
                </a:ln>
                <a:solidFill>
                  <a:srgbClr val="002060"/>
                </a:solidFill>
                <a:cs typeface="TH SarabunPSK" pitchFamily="34" charset="-34"/>
              </a:rPr>
              <a:t>  A 12-year </a:t>
            </a:r>
            <a:r>
              <a:rPr lang="en-US" sz="1600" dirty="0">
                <a:ln>
                  <a:solidFill>
                    <a:srgbClr val="002060"/>
                  </a:solidFill>
                </a:ln>
                <a:solidFill>
                  <a:srgbClr val="002060"/>
                </a:solidFill>
                <a:cs typeface="TH SarabunPSK" pitchFamily="34" charset="-34"/>
              </a:rPr>
              <a:t>water </a:t>
            </a:r>
            <a:r>
              <a:rPr lang="en-US" sz="1600" dirty="0" smtClean="0">
                <a:ln>
                  <a:solidFill>
                    <a:srgbClr val="002060"/>
                  </a:solidFill>
                </a:ln>
                <a:solidFill>
                  <a:srgbClr val="002060"/>
                </a:solidFill>
                <a:cs typeface="TH SarabunPSK" pitchFamily="34" charset="-34"/>
              </a:rPr>
              <a:t>resources </a:t>
            </a:r>
            <a:br>
              <a:rPr lang="en-US" sz="1600" dirty="0" smtClean="0">
                <a:ln>
                  <a:solidFill>
                    <a:srgbClr val="002060"/>
                  </a:solidFill>
                </a:ln>
                <a:solidFill>
                  <a:srgbClr val="002060"/>
                </a:solidFill>
                <a:cs typeface="TH SarabunPSK" pitchFamily="34" charset="-34"/>
              </a:rPr>
            </a:br>
            <a:r>
              <a:rPr lang="en-US" sz="1600" dirty="0" smtClean="0">
                <a:ln>
                  <a:solidFill>
                    <a:srgbClr val="002060"/>
                  </a:solidFill>
                </a:ln>
                <a:solidFill>
                  <a:srgbClr val="002060"/>
                </a:solidFill>
                <a:cs typeface="TH SarabunPSK" pitchFamily="34" charset="-34"/>
              </a:rPr>
              <a:t>     management strategy </a:t>
            </a:r>
            <a:endParaRPr lang="th-TH" sz="1600" dirty="0">
              <a:ln>
                <a:solidFill>
                  <a:srgbClr val="002060"/>
                </a:solidFill>
              </a:ln>
              <a:solidFill>
                <a:srgbClr val="002060"/>
              </a:solidFill>
              <a:cs typeface="TH SarabunPSK" pitchFamily="34" charset="-34"/>
            </a:endParaRPr>
          </a:p>
        </p:txBody>
      </p:sp>
      <p:pic>
        <p:nvPicPr>
          <p:cNvPr id="41" name="Picture 13">
            <a:hlinkClick r:id="rId5" action="ppaction://hlinksldjump"/>
          </p:cNvPr>
          <p:cNvPicPr>
            <a:picLocks noChangeAspect="1" noChangeArrowheads="1"/>
          </p:cNvPicPr>
          <p:nvPr/>
        </p:nvPicPr>
        <p:blipFill>
          <a:blip r:embed="rId6" cstate="print"/>
          <a:srcRect l="33750" t="58334" r="55938" b="23333"/>
          <a:stretch>
            <a:fillRect/>
          </a:stretch>
        </p:blipFill>
        <p:spPr bwMode="auto">
          <a:xfrm>
            <a:off x="-20956" y="2395736"/>
            <a:ext cx="609600" cy="457200"/>
          </a:xfrm>
          <a:prstGeom prst="rect">
            <a:avLst/>
          </a:prstGeom>
          <a:noFill/>
          <a:ln w="9525">
            <a:noFill/>
            <a:miter lim="800000"/>
            <a:headEnd/>
            <a:tailEnd/>
          </a:ln>
          <a:effectLst>
            <a:outerShdw blurRad="50800" dist="38100" dir="18900000" algn="bl" rotWithShape="0">
              <a:schemeClr val="bg1">
                <a:alpha val="40000"/>
              </a:schemeClr>
            </a:outerShdw>
            <a:softEdge rad="31750"/>
          </a:effectLst>
        </p:spPr>
      </p:pic>
      <p:pic>
        <p:nvPicPr>
          <p:cNvPr id="42" name="Picture 17" descr="รูปภาพที่เกี่ยวข้อง"/>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25148" y="1784410"/>
            <a:ext cx="563496" cy="457200"/>
          </a:xfrm>
          <a:prstGeom prst="rect">
            <a:avLst/>
          </a:prstGeom>
          <a:solidFill>
            <a:schemeClr val="bg1"/>
          </a:solidFill>
          <a:effectLst>
            <a:outerShdw blurRad="50800" dist="38100" dir="18900000" algn="bl" rotWithShape="0">
              <a:schemeClr val="bg1">
                <a:alpha val="40000"/>
              </a:schemeClr>
            </a:outerShdw>
          </a:effectLst>
        </p:spPr>
      </p:pic>
      <p:sp>
        <p:nvSpPr>
          <p:cNvPr id="43" name="TextBox 42"/>
          <p:cNvSpPr txBox="1"/>
          <p:nvPr/>
        </p:nvSpPr>
        <p:spPr>
          <a:xfrm>
            <a:off x="7629862" y="2120962"/>
            <a:ext cx="5337269" cy="307777"/>
          </a:xfrm>
          <a:prstGeom prst="rect">
            <a:avLst/>
          </a:prstGeom>
          <a:noFill/>
          <a:ln>
            <a:noFill/>
          </a:ln>
        </p:spPr>
        <p:txBody>
          <a:bodyPr wrap="square" rtlCol="0" anchor="ctr">
            <a:spAutoFit/>
          </a:bodyPr>
          <a:lstStyle/>
          <a:p>
            <a:r>
              <a:rPr lang="en-US" sz="1400" dirty="0" smtClean="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The National Water Resources </a:t>
            </a:r>
            <a:r>
              <a:rPr lang="en-US" sz="1400" dirty="0" smtClean="0">
                <a:ln>
                  <a:solidFill>
                    <a:srgbClr val="0070C0"/>
                  </a:solidFill>
                </a:ln>
                <a:solidFill>
                  <a:srgbClr val="0070C0"/>
                </a:solidFill>
                <a:cs typeface="TH SarabunPSK" pitchFamily="34" charset="-34"/>
              </a:rPr>
              <a:t>Committee</a:t>
            </a:r>
            <a:endParaRPr lang="en-US" sz="1400" dirty="0">
              <a:ln>
                <a:solidFill>
                  <a:srgbClr val="0070C0"/>
                </a:solidFill>
              </a:ln>
              <a:solidFill>
                <a:srgbClr val="0070C0"/>
              </a:solidFill>
              <a:cs typeface="TH SarabunPSK" pitchFamily="34" charset="-34"/>
            </a:endParaRPr>
          </a:p>
        </p:txBody>
      </p:sp>
      <p:sp>
        <p:nvSpPr>
          <p:cNvPr id="44" name="TextBox 43"/>
          <p:cNvSpPr txBox="1"/>
          <p:nvPr/>
        </p:nvSpPr>
        <p:spPr>
          <a:xfrm>
            <a:off x="7669190" y="2632439"/>
            <a:ext cx="5337269" cy="307777"/>
          </a:xfrm>
          <a:prstGeom prst="rect">
            <a:avLst/>
          </a:prstGeom>
          <a:noFill/>
          <a:ln>
            <a:noFill/>
          </a:ln>
        </p:spPr>
        <p:txBody>
          <a:bodyPr wrap="square" rtlCol="0" anchor="ctr">
            <a:spAutoFit/>
          </a:bodyPr>
          <a:lstStyle/>
          <a:p>
            <a:r>
              <a:rPr lang="en-US" sz="1400" dirty="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Office of the National Water </a:t>
            </a:r>
            <a:r>
              <a:rPr lang="en-US" sz="1400" dirty="0" smtClean="0">
                <a:ln>
                  <a:solidFill>
                    <a:srgbClr val="0070C0"/>
                  </a:solidFill>
                </a:ln>
                <a:solidFill>
                  <a:srgbClr val="0070C0"/>
                </a:solidFill>
                <a:cs typeface="TH SarabunPSK" pitchFamily="34" charset="-34"/>
              </a:rPr>
              <a:t>Resources</a:t>
            </a:r>
            <a:endParaRPr lang="en-US" sz="1400" dirty="0">
              <a:ln>
                <a:solidFill>
                  <a:srgbClr val="0070C0"/>
                </a:solidFill>
              </a:ln>
              <a:solidFill>
                <a:srgbClr val="0070C0"/>
              </a:solidFill>
              <a:cs typeface="TH SarabunPSK" pitchFamily="34" charset="-34"/>
            </a:endParaRPr>
          </a:p>
        </p:txBody>
      </p:sp>
      <p:sp>
        <p:nvSpPr>
          <p:cNvPr id="46" name="TextBox 45"/>
          <p:cNvSpPr txBox="1"/>
          <p:nvPr/>
        </p:nvSpPr>
        <p:spPr>
          <a:xfrm>
            <a:off x="3498728" y="5970766"/>
            <a:ext cx="5403637" cy="338554"/>
          </a:xfrm>
          <a:prstGeom prst="rect">
            <a:avLst/>
          </a:prstGeom>
          <a:noFill/>
          <a:ln>
            <a:noFill/>
          </a:ln>
        </p:spPr>
        <p:txBody>
          <a:bodyPr wrap="square" rtlCol="0" anchor="ctr">
            <a:spAutoFit/>
          </a:bodyPr>
          <a:lstStyle/>
          <a:p>
            <a:r>
              <a:rPr lang="en-US" sz="1600" dirty="0">
                <a:ln>
                  <a:solidFill>
                    <a:prstClr val="black">
                      <a:lumMod val="65000"/>
                      <a:lumOff val="35000"/>
                    </a:prstClr>
                  </a:solidFill>
                </a:ln>
                <a:solidFill>
                  <a:prstClr val="black">
                    <a:lumMod val="75000"/>
                    <a:lumOff val="25000"/>
                  </a:prstClr>
                </a:solidFill>
                <a:cs typeface="TH SarabunPSK" pitchFamily="34" charset="-34"/>
                <a:sym typeface="Symbol"/>
              </a:rPr>
              <a:t>Water Resources Act + Ministerial Regulations</a:t>
            </a:r>
          </a:p>
        </p:txBody>
      </p:sp>
      <p:sp>
        <p:nvSpPr>
          <p:cNvPr id="49" name="TextBox 48"/>
          <p:cNvSpPr txBox="1"/>
          <p:nvPr/>
        </p:nvSpPr>
        <p:spPr>
          <a:xfrm>
            <a:off x="5043896" y="1094084"/>
            <a:ext cx="1916200" cy="400110"/>
          </a:xfrm>
          <a:prstGeom prst="rect">
            <a:avLst/>
          </a:prstGeom>
          <a:noFill/>
          <a:ln>
            <a:noFill/>
          </a:ln>
        </p:spPr>
        <p:txBody>
          <a:bodyPr wrap="square" rtlCol="0" anchor="ctr">
            <a:spAutoFit/>
          </a:bodyPr>
          <a:lstStyle/>
          <a:p>
            <a:r>
              <a:rPr lang="en-US" sz="2000" dirty="0" smtClean="0">
                <a:ln>
                  <a:solidFill>
                    <a:sysClr val="windowText" lastClr="000000"/>
                  </a:solidFill>
                </a:ln>
                <a:solidFill>
                  <a:prstClr val="black"/>
                </a:solidFill>
                <a:cs typeface="TH SarabunPSK" pitchFamily="34" charset="-34"/>
                <a:sym typeface="Symbol"/>
              </a:rPr>
              <a:t>Linkages</a:t>
            </a:r>
            <a:endParaRPr lang="en-US" sz="2000" dirty="0">
              <a:ln>
                <a:solidFill>
                  <a:sysClr val="windowText" lastClr="000000"/>
                </a:solidFill>
              </a:ln>
              <a:solidFill>
                <a:prstClr val="black"/>
              </a:solidFill>
              <a:cs typeface="TH SarabunPSK" pitchFamily="34" charset="-34"/>
            </a:endParaRPr>
          </a:p>
        </p:txBody>
      </p:sp>
      <p:sp>
        <p:nvSpPr>
          <p:cNvPr id="50" name="TextBox 49"/>
          <p:cNvSpPr txBox="1"/>
          <p:nvPr/>
        </p:nvSpPr>
        <p:spPr>
          <a:xfrm rot="3000000">
            <a:off x="3221285" y="4134067"/>
            <a:ext cx="1437150" cy="400110"/>
          </a:xfrm>
          <a:prstGeom prst="rect">
            <a:avLst/>
          </a:prstGeom>
          <a:noFill/>
          <a:ln>
            <a:noFill/>
          </a:ln>
        </p:spPr>
        <p:txBody>
          <a:bodyPr wrap="square" rtlCol="0" anchor="ctr">
            <a:spAutoFit/>
          </a:bodyPr>
          <a:lstStyle/>
          <a:p>
            <a:r>
              <a:rPr lang="en-US" sz="2000" dirty="0" smtClean="0">
                <a:ln>
                  <a:solidFill>
                    <a:sysClr val="windowText" lastClr="000000"/>
                  </a:solidFill>
                </a:ln>
                <a:solidFill>
                  <a:prstClr val="black"/>
                </a:solidFill>
                <a:cs typeface="TH SarabunPSK" pitchFamily="34" charset="-34"/>
                <a:sym typeface="Symbol"/>
              </a:rPr>
              <a:t>Linkages</a:t>
            </a:r>
            <a:endParaRPr lang="en-US" sz="2000" dirty="0">
              <a:ln>
                <a:solidFill>
                  <a:sysClr val="windowText" lastClr="000000"/>
                </a:solidFill>
              </a:ln>
              <a:solidFill>
                <a:prstClr val="black"/>
              </a:solidFill>
              <a:cs typeface="TH SarabunPSK" pitchFamily="34" charset="-34"/>
            </a:endParaRPr>
          </a:p>
        </p:txBody>
      </p:sp>
      <p:sp>
        <p:nvSpPr>
          <p:cNvPr id="51" name="TextBox 50"/>
          <p:cNvSpPr txBox="1"/>
          <p:nvPr/>
        </p:nvSpPr>
        <p:spPr>
          <a:xfrm rot="18640168">
            <a:off x="7775753" y="4048362"/>
            <a:ext cx="1437150" cy="400110"/>
          </a:xfrm>
          <a:prstGeom prst="rect">
            <a:avLst/>
          </a:prstGeom>
          <a:noFill/>
          <a:ln>
            <a:noFill/>
          </a:ln>
        </p:spPr>
        <p:txBody>
          <a:bodyPr wrap="square" rtlCol="0" anchor="ctr">
            <a:spAutoFit/>
          </a:bodyPr>
          <a:lstStyle/>
          <a:p>
            <a:r>
              <a:rPr lang="en-US" sz="2000" dirty="0" smtClean="0">
                <a:ln>
                  <a:solidFill>
                    <a:sysClr val="windowText" lastClr="000000"/>
                  </a:solidFill>
                </a:ln>
                <a:solidFill>
                  <a:prstClr val="black"/>
                </a:solidFill>
                <a:cs typeface="TH SarabunPSK" pitchFamily="34" charset="-34"/>
                <a:sym typeface="Symbol"/>
              </a:rPr>
              <a:t>Linkages</a:t>
            </a:r>
            <a:endParaRPr lang="en-US" sz="2000" dirty="0">
              <a:ln>
                <a:solidFill>
                  <a:sysClr val="windowText" lastClr="000000"/>
                </a:solidFill>
              </a:ln>
              <a:solidFill>
                <a:prstClr val="black"/>
              </a:solidFill>
              <a:cs typeface="TH SarabunPSK" pitchFamily="34" charset="-34"/>
            </a:endParaRPr>
          </a:p>
        </p:txBody>
      </p:sp>
      <p:pic>
        <p:nvPicPr>
          <p:cNvPr id="52" name="Picture 15" descr="รูปภาพที่เกี่ยวข้อง">
            <a:hlinkClick r:id="rId8" action="ppaction://hlinksldjump"/>
          </p:cNvPr>
          <p:cNvPicPr>
            <a:picLocks noChangeAspect="1" noChangeArrowheads="1"/>
          </p:cNvPicPr>
          <p:nvPr/>
        </p:nvPicPr>
        <p:blipFill>
          <a:blip r:embed="rId9" cstate="print"/>
          <a:srcRect/>
          <a:stretch>
            <a:fillRect/>
          </a:stretch>
        </p:blipFill>
        <p:spPr bwMode="auto">
          <a:xfrm>
            <a:off x="2861245" y="5865723"/>
            <a:ext cx="731153" cy="548640"/>
          </a:xfrm>
          <a:prstGeom prst="rect">
            <a:avLst/>
          </a:prstGeom>
          <a:ln>
            <a:noFill/>
          </a:ln>
          <a:effectLst>
            <a:outerShdw blurRad="50800" dist="38100" dir="18900000" algn="bl" rotWithShape="0">
              <a:schemeClr val="bg1">
                <a:alpha val="40000"/>
              </a:schemeClr>
            </a:outerShdw>
          </a:effectLst>
        </p:spPr>
      </p:pic>
      <p:pic>
        <p:nvPicPr>
          <p:cNvPr id="53" name="Picture 10" descr="à¸£à¸¹à¸à¸ à¸²à¸à¸à¸µà¹à¹à¸à¸µà¹à¸¢à¸§à¸à¹à¸­à¸"/>
          <p:cNvPicPr>
            <a:picLocks noChangeAspect="1" noChangeArrowheads="1"/>
          </p:cNvPicPr>
          <p:nvPr/>
        </p:nvPicPr>
        <p:blipFill>
          <a:blip r:embed="rId10" cstate="print"/>
          <a:srcRect/>
          <a:stretch>
            <a:fillRect/>
          </a:stretch>
        </p:blipFill>
        <p:spPr bwMode="auto">
          <a:xfrm>
            <a:off x="7427045" y="2079349"/>
            <a:ext cx="487680" cy="365760"/>
          </a:xfrm>
          <a:prstGeom prst="rect">
            <a:avLst/>
          </a:prstGeom>
          <a:ln>
            <a:noFill/>
          </a:ln>
          <a:effectLst>
            <a:outerShdw blurRad="50800" dist="38100" dir="18900000" algn="bl" rotWithShape="0">
              <a:schemeClr val="bg1">
                <a:alpha val="40000"/>
              </a:schemeClr>
            </a:outerShdw>
          </a:effectLst>
        </p:spPr>
      </p:pic>
      <p:pic>
        <p:nvPicPr>
          <p:cNvPr id="54" name="Picture 3" descr="à¸à¸¥à¸à¸²à¸£à¸à¹à¸à¸«à¸²à¸£à¸¹à¸à¸ à¸²à¸à¸ªà¸³à¸«à¸£à¸±à¸ database icon"/>
          <p:cNvPicPr>
            <a:picLocks noChangeAspect="1" noChangeArrowheads="1"/>
          </p:cNvPicPr>
          <p:nvPr/>
        </p:nvPicPr>
        <p:blipFill>
          <a:blip r:embed="rId11" cstate="print">
            <a:clrChange>
              <a:clrFrom>
                <a:srgbClr val="FFFFFF"/>
              </a:clrFrom>
              <a:clrTo>
                <a:srgbClr val="FFFFFF">
                  <a:alpha val="0"/>
                </a:srgbClr>
              </a:clrTo>
            </a:clrChange>
          </a:blip>
          <a:srcRect l="26507" t="82764" r="54002"/>
          <a:stretch>
            <a:fillRect/>
          </a:stretch>
        </p:blipFill>
        <p:spPr bwMode="auto">
          <a:xfrm>
            <a:off x="7402390" y="2553218"/>
            <a:ext cx="518095" cy="365760"/>
          </a:xfrm>
          <a:prstGeom prst="rect">
            <a:avLst/>
          </a:prstGeom>
          <a:ln>
            <a:noFill/>
          </a:ln>
          <a:effectLst>
            <a:outerShdw blurRad="50800" dist="38100" dir="18900000" algn="bl" rotWithShape="0">
              <a:schemeClr val="bg1">
                <a:alpha val="40000"/>
              </a:schemeClr>
            </a:outerShdw>
          </a:effectLst>
        </p:spPr>
      </p:pic>
      <p:grpSp>
        <p:nvGrpSpPr>
          <p:cNvPr id="38" name="Group 37"/>
          <p:cNvGrpSpPr/>
          <p:nvPr/>
        </p:nvGrpSpPr>
        <p:grpSpPr>
          <a:xfrm>
            <a:off x="10185401" y="6306613"/>
            <a:ext cx="2012127"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2</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322992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rot="5400000">
            <a:off x="530929" y="-547829"/>
            <a:ext cx="620596" cy="1706880"/>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2">
            <a:extLst>
              <a:ext uri="{FF2B5EF4-FFF2-40B4-BE49-F238E27FC236}">
                <a16:creationId xmlns="" xmlns:a16="http://schemas.microsoft.com/office/drawing/2014/main" id="{BC121A34-0222-434E-B474-F993EAD17634}"/>
              </a:ext>
            </a:extLst>
          </p:cNvPr>
          <p:cNvSpPr txBox="1">
            <a:spLocks noChangeArrowheads="1"/>
          </p:cNvSpPr>
          <p:nvPr/>
        </p:nvSpPr>
        <p:spPr bwMode="auto">
          <a:xfrm>
            <a:off x="203200" y="1"/>
            <a:ext cx="11105341"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smtClean="0">
                <a:solidFill>
                  <a:prstClr val="black"/>
                </a:solidFill>
                <a:latin typeface="Gill Sans MT" panose="020B0502020104020203" pitchFamily="34" charset="0"/>
              </a:rPr>
              <a:t>Policy</a:t>
            </a:r>
            <a:r>
              <a:rPr lang="en-US" altLang="th-TH" sz="2400" dirty="0" smtClean="0">
                <a:solidFill>
                  <a:prstClr val="black"/>
                </a:solidFill>
                <a:latin typeface="Gill Sans MT" panose="020B0502020104020203" pitchFamily="34" charset="0"/>
              </a:rPr>
              <a:t> </a:t>
            </a:r>
            <a:r>
              <a:rPr lang="en-US" altLang="th-TH" sz="2200" dirty="0" smtClean="0">
                <a:solidFill>
                  <a:prstClr val="black"/>
                </a:solidFill>
                <a:latin typeface="Gill Sans MT" panose="020B0502020104020203" pitchFamily="34" charset="0"/>
              </a:rPr>
              <a:t>: Water </a:t>
            </a:r>
            <a:r>
              <a:rPr lang="en-US" altLang="th-TH" sz="2200" dirty="0">
                <a:solidFill>
                  <a:prstClr val="black"/>
                </a:solidFill>
                <a:latin typeface="Gill Sans MT" panose="020B0502020104020203" pitchFamily="34" charset="0"/>
              </a:rPr>
              <a:t>Resources Management Strategy 2015-2026</a:t>
            </a:r>
            <a:endParaRPr lang="en-US" altLang="th-TH" sz="2200" dirty="0" smtClean="0">
              <a:solidFill>
                <a:prstClr val="black"/>
              </a:solidFill>
              <a:latin typeface="Gill Sans MT" panose="020B0502020104020203" pitchFamily="34" charset="0"/>
            </a:endParaRPr>
          </a:p>
        </p:txBody>
      </p:sp>
      <p:pic>
        <p:nvPicPr>
          <p:cNvPr id="24"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3"/>
            <a:ext cx="857941"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0185401" y="6306613"/>
            <a:ext cx="2012127"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3</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1" name="กลุ่ม 109"/>
          <p:cNvGrpSpPr/>
          <p:nvPr/>
        </p:nvGrpSpPr>
        <p:grpSpPr>
          <a:xfrm>
            <a:off x="57649" y="713032"/>
            <a:ext cx="12615657" cy="5970961"/>
            <a:chOff x="124717" y="67487"/>
            <a:chExt cx="9461743" cy="5919691"/>
          </a:xfrm>
        </p:grpSpPr>
        <p:sp>
          <p:nvSpPr>
            <p:cNvPr id="42" name="TextBox 41"/>
            <p:cNvSpPr txBox="1"/>
            <p:nvPr/>
          </p:nvSpPr>
          <p:spPr>
            <a:xfrm>
              <a:off x="124717" y="4747995"/>
              <a:ext cx="3321349" cy="579755"/>
            </a:xfrm>
            <a:prstGeom prst="rect">
              <a:avLst/>
            </a:prstGeom>
            <a:noFill/>
          </p:spPr>
          <p:txBody>
            <a:bodyPr wrap="square" rtlCol="0">
              <a:spAutoFit/>
            </a:bodyPr>
            <a:lstStyle/>
            <a:p>
              <a:r>
                <a:rPr lang="en-US" sz="1600" b="1" dirty="0">
                  <a:solidFill>
                    <a:srgbClr val="00B0F0"/>
                  </a:solidFill>
                  <a:ea typeface="Tahoma" panose="020B0604030504040204" pitchFamily="34" charset="0"/>
                  <a:cs typeface="Tahoma" panose="020B0604030504040204" pitchFamily="34" charset="0"/>
                </a:rPr>
                <a:t>Water Management for Consumption</a:t>
              </a:r>
              <a:endParaRPr lang="th-TH" sz="1600" b="1" dirty="0">
                <a:solidFill>
                  <a:srgbClr val="00B0F0"/>
                </a:solidFill>
                <a:ea typeface="Tahoma" panose="020B0604030504040204" pitchFamily="34" charset="0"/>
                <a:cs typeface="Tahoma" panose="020B0604030504040204" pitchFamily="34" charset="0"/>
              </a:endParaRPr>
            </a:p>
            <a:p>
              <a:pPr marL="180975" indent="-95250">
                <a:buFont typeface="Arial" panose="020B0604020202020204" pitchFamily="34" charset="0"/>
                <a:buChar char="•"/>
              </a:pPr>
              <a:r>
                <a:rPr lang="en-US" sz="1600" dirty="0">
                  <a:solidFill>
                    <a:srgbClr val="00B0F0"/>
                  </a:solidFill>
                  <a:ea typeface="Tahoma" panose="020B0604030504040204" pitchFamily="34" charset="0"/>
                  <a:cs typeface="Tahoma" panose="020B0604030504040204" pitchFamily="34" charset="0"/>
                </a:rPr>
                <a:t> </a:t>
              </a:r>
              <a:r>
                <a:rPr lang="en-US" sz="1600" b="1" dirty="0">
                  <a:solidFill>
                    <a:srgbClr val="00B0F0"/>
                  </a:solidFill>
                  <a:ea typeface="Tahoma" panose="020B0604030504040204" pitchFamily="34" charset="0"/>
                  <a:cs typeface="Tahoma" panose="020B0604030504040204" pitchFamily="34" charset="0"/>
                </a:rPr>
                <a:t>7490 </a:t>
              </a:r>
              <a:r>
                <a:rPr lang="en-US" sz="1600" b="1" dirty="0" smtClean="0">
                  <a:solidFill>
                    <a:srgbClr val="00B0F0"/>
                  </a:solidFill>
                  <a:ea typeface="Tahoma" panose="020B0604030504040204" pitchFamily="34" charset="0"/>
                  <a:cs typeface="Tahoma" panose="020B0604030504040204" pitchFamily="34" charset="0"/>
                </a:rPr>
                <a:t>villages </a:t>
              </a:r>
              <a:r>
                <a:rPr lang="en-US" sz="1600" b="1" dirty="0">
                  <a:solidFill>
                    <a:srgbClr val="FF0000"/>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7,234 </a:t>
              </a:r>
              <a:r>
                <a:rPr lang="en-US" sz="1600" b="1" dirty="0" err="1">
                  <a:solidFill>
                    <a:srgbClr val="FF0000"/>
                  </a:solidFill>
                  <a:ea typeface="Tahoma" panose="020B0604030504040204" pitchFamily="34" charset="0"/>
                  <a:cs typeface="Tahoma" panose="020B0604030504040204" pitchFamily="34" charset="0"/>
                </a:rPr>
                <a:t>vilages</a:t>
              </a:r>
              <a:r>
                <a:rPr lang="en-US" sz="1600" b="1" dirty="0">
                  <a:solidFill>
                    <a:srgbClr val="FF0000"/>
                  </a:solidFill>
                  <a:ea typeface="Tahoma" panose="020B0604030504040204" pitchFamily="34" charset="0"/>
                  <a:cs typeface="Tahoma" panose="020B0604030504040204" pitchFamily="34" charset="0"/>
                </a:rPr>
                <a:t>)</a:t>
              </a:r>
            </a:p>
          </p:txBody>
        </p:sp>
        <p:pic>
          <p:nvPicPr>
            <p:cNvPr id="43" name="รูปภาพ 6" descr="sample_watershed_large.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43511" y="475627"/>
              <a:ext cx="6786610" cy="5074027"/>
            </a:xfrm>
            <a:prstGeom prst="rect">
              <a:avLst/>
            </a:prstGeom>
          </p:spPr>
        </p:pic>
        <p:cxnSp>
          <p:nvCxnSpPr>
            <p:cNvPr id="44" name="ตัวเชื่อมต่อหักมุม 7"/>
            <p:cNvCxnSpPr/>
            <p:nvPr/>
          </p:nvCxnSpPr>
          <p:spPr>
            <a:xfrm rot="10800000" flipV="1">
              <a:off x="834043" y="3433795"/>
              <a:ext cx="2363305" cy="980845"/>
            </a:xfrm>
            <a:prstGeom prst="bentConnector3">
              <a:avLst>
                <a:gd name="adj1" fmla="val 50000"/>
              </a:avLst>
            </a:prstGeom>
            <a:ln w="19050">
              <a:solidFill>
                <a:srgbClr val="00B050"/>
              </a:solidFill>
              <a:prstDash val="sysDash"/>
              <a:headEnd type="oval" w="med" len="med"/>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45" name="Picture 9" descr="ผลการค้นหารูปภาพสำหรับ tap water icon"/>
            <p:cNvPicPr>
              <a:picLocks noChangeAspect="1" noChangeArrowheads="1"/>
            </p:cNvPicPr>
            <p:nvPr/>
          </p:nvPicPr>
          <p:blipFill>
            <a:blip r:embed="rId5" cstate="print">
              <a:duotone>
                <a:prstClr val="black"/>
                <a:schemeClr val="bg1">
                  <a:lumMod val="65000"/>
                  <a:tint val="45000"/>
                  <a:satMod val="400000"/>
                </a:schemeClr>
              </a:duotone>
            </a:blip>
            <a:srcRect/>
            <a:stretch>
              <a:fillRect/>
            </a:stretch>
          </p:blipFill>
          <p:spPr bwMode="auto">
            <a:xfrm>
              <a:off x="215000" y="4128888"/>
              <a:ext cx="571504" cy="571504"/>
            </a:xfrm>
            <a:prstGeom prst="rect">
              <a:avLst/>
            </a:prstGeom>
            <a:noFill/>
          </p:spPr>
        </p:pic>
        <p:pic>
          <p:nvPicPr>
            <p:cNvPr id="46" name="Picture 11" descr="ผลการค้นหารูปภาพสำหรับ production icon"/>
            <p:cNvPicPr>
              <a:picLocks noChangeAspect="1" noChangeArrowheads="1"/>
            </p:cNvPicPr>
            <p:nvPr/>
          </p:nvPicPr>
          <p:blipFill>
            <a:blip r:embed="rId6" cstate="print">
              <a:clrChange>
                <a:clrFrom>
                  <a:srgbClr val="7F7F7F">
                    <a:alpha val="784"/>
                  </a:srgbClr>
                </a:clrFrom>
                <a:clrTo>
                  <a:srgbClr val="7F7F7F">
                    <a:alpha val="0"/>
                  </a:srgbClr>
                </a:clrTo>
              </a:clrChange>
              <a:duotone>
                <a:prstClr val="black"/>
                <a:schemeClr val="tx1">
                  <a:tint val="45000"/>
                  <a:satMod val="400000"/>
                </a:schemeClr>
              </a:duotone>
            </a:blip>
            <a:srcRect/>
            <a:stretch>
              <a:fillRect/>
            </a:stretch>
          </p:blipFill>
          <p:spPr bwMode="auto">
            <a:xfrm>
              <a:off x="2719109" y="90107"/>
              <a:ext cx="675666" cy="675666"/>
            </a:xfrm>
            <a:prstGeom prst="rect">
              <a:avLst/>
            </a:prstGeom>
            <a:noFill/>
          </p:spPr>
        </p:pic>
        <p:sp>
          <p:nvSpPr>
            <p:cNvPr id="48" name="TextBox 47"/>
            <p:cNvSpPr txBox="1"/>
            <p:nvPr/>
          </p:nvSpPr>
          <p:spPr>
            <a:xfrm>
              <a:off x="3429345" y="152606"/>
              <a:ext cx="3340094" cy="1037455"/>
            </a:xfrm>
            <a:prstGeom prst="rect">
              <a:avLst/>
            </a:prstGeom>
            <a:noFill/>
            <a:effectLst/>
          </p:spPr>
          <p:txBody>
            <a:bodyPr wrap="square" rtlCol="0">
              <a:spAutoFit/>
            </a:bodyPr>
            <a:lstStyle/>
            <a:p>
              <a:r>
                <a:rPr lang="en-US" sz="1600" b="1" dirty="0">
                  <a:solidFill>
                    <a:srgbClr val="0070C0"/>
                  </a:solidFill>
                  <a:ea typeface="Tahoma" panose="020B0604030504040204" pitchFamily="34" charset="0"/>
                  <a:cs typeface="Tahoma" panose="020B0604030504040204" pitchFamily="34" charset="0"/>
                </a:rPr>
                <a:t>Creation for </a:t>
              </a:r>
              <a:r>
                <a:rPr lang="en-US" sz="1600" b="1" dirty="0" smtClean="0">
                  <a:solidFill>
                    <a:srgbClr val="0070C0"/>
                  </a:solidFill>
                  <a:ea typeface="Tahoma" panose="020B0604030504040204" pitchFamily="34" charset="0"/>
                  <a:cs typeface="Tahoma" panose="020B0604030504040204" pitchFamily="34" charset="0"/>
                </a:rPr>
                <a:t>Water </a:t>
              </a:r>
              <a:r>
                <a:rPr lang="en-US" sz="1600" b="1" dirty="0">
                  <a:solidFill>
                    <a:srgbClr val="0070C0"/>
                  </a:solidFill>
                  <a:ea typeface="Tahoma" panose="020B0604030504040204" pitchFamily="34" charset="0"/>
                  <a:cs typeface="Tahoma" panose="020B0604030504040204" pitchFamily="34" charset="0"/>
                </a:rPr>
                <a:t>Security for </a:t>
              </a:r>
              <a:r>
                <a:rPr lang="en-US" sz="1600" b="1" dirty="0" smtClean="0">
                  <a:solidFill>
                    <a:srgbClr val="0070C0"/>
                  </a:solidFill>
                  <a:ea typeface="Tahoma" panose="020B0604030504040204" pitchFamily="34" charset="0"/>
                  <a:cs typeface="Tahoma" panose="020B0604030504040204" pitchFamily="34" charset="0"/>
                </a:rPr>
                <a:t>Production (Agri</a:t>
              </a:r>
              <a:r>
                <a:rPr lang="en-US" sz="1600" b="1" dirty="0">
                  <a:solidFill>
                    <a:srgbClr val="0070C0"/>
                  </a:solidFill>
                  <a:ea typeface="Tahoma" panose="020B0604030504040204" pitchFamily="34" charset="0"/>
                  <a:cs typeface="Tahoma" panose="020B0604030504040204" pitchFamily="34" charset="0"/>
                </a:rPr>
                <a:t>. + Ind.)</a:t>
              </a:r>
            </a:p>
            <a:p>
              <a:pPr marL="285750" indent="-195263">
                <a:buFont typeface="Arial" panose="020B0604020202020204" pitchFamily="34" charset="0"/>
                <a:buChar char="•"/>
              </a:pPr>
              <a:r>
                <a:rPr lang="en-US" sz="1400" b="1" dirty="0">
                  <a:solidFill>
                    <a:srgbClr val="0070C0"/>
                  </a:solidFill>
                  <a:ea typeface="Tahoma" panose="020B0604030504040204" pitchFamily="34" charset="0"/>
                  <a:cs typeface="Tahoma" panose="020B0604030504040204" pitchFamily="34" charset="0"/>
                </a:rPr>
                <a:t>9,500 million </a:t>
              </a:r>
              <a:r>
                <a:rPr lang="en-US" sz="1400" dirty="0">
                  <a:solidFill>
                    <a:srgbClr val="0070C0"/>
                  </a:solidFill>
                </a:rPr>
                <a:t> </a:t>
              </a:r>
              <a:r>
                <a:rPr lang="en-US" sz="1600" b="1" dirty="0">
                  <a:solidFill>
                    <a:srgbClr val="0070C0"/>
                  </a:solidFill>
                </a:rPr>
                <a:t>m</a:t>
              </a:r>
              <a:r>
                <a:rPr lang="en-US" sz="1600" b="1" baseline="30000" dirty="0">
                  <a:solidFill>
                    <a:srgbClr val="0070C0"/>
                  </a:solidFill>
                </a:rPr>
                <a:t>3</a:t>
              </a:r>
              <a:r>
                <a:rPr lang="en-US" sz="1600" b="1" dirty="0">
                  <a:solidFill>
                    <a:srgbClr val="0070C0"/>
                  </a:solidFill>
                  <a:ea typeface="Tahoma" panose="020B0604030504040204" pitchFamily="34" charset="0"/>
                  <a:cs typeface="Tahoma" panose="020B0604030504040204" pitchFamily="34" charset="0"/>
                </a:rPr>
                <a:t> </a:t>
              </a:r>
              <a:r>
                <a:rPr lang="en-US" sz="1400" b="1" dirty="0" smtClean="0">
                  <a:solidFill>
                    <a:srgbClr val="FF0000"/>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2,358 million </a:t>
              </a:r>
              <a:r>
                <a:rPr lang="en-US" sz="1400" b="1" dirty="0">
                  <a:solidFill>
                    <a:srgbClr val="FF0000"/>
                  </a:solidFill>
                </a:rPr>
                <a:t>m</a:t>
              </a:r>
              <a:r>
                <a:rPr lang="en-US" sz="1400" b="1" baseline="30000" dirty="0">
                  <a:solidFill>
                    <a:srgbClr val="FF0000"/>
                  </a:solidFill>
                </a:rPr>
                <a:t>3</a:t>
              </a:r>
              <a:r>
                <a:rPr lang="en-US" sz="1400" b="1" dirty="0">
                  <a:solidFill>
                    <a:srgbClr val="FF0000"/>
                  </a:solidFill>
                  <a:ea typeface="Tahoma" panose="020B0604030504040204" pitchFamily="34" charset="0"/>
                  <a:cs typeface="Tahoma" panose="020B0604030504040204" pitchFamily="34" charset="0"/>
                </a:rPr>
                <a:t>) </a:t>
              </a:r>
            </a:p>
            <a:p>
              <a:pPr marL="285750" indent="-195263">
                <a:buFont typeface="Arial" panose="020B0604020202020204" pitchFamily="34" charset="0"/>
                <a:buChar char="•"/>
              </a:pPr>
              <a:r>
                <a:rPr lang="en-US" sz="1400" b="1" dirty="0">
                  <a:solidFill>
                    <a:srgbClr val="0070C0"/>
                  </a:solidFill>
                  <a:ea typeface="Tahoma" panose="020B0604030504040204" pitchFamily="34" charset="0"/>
                  <a:cs typeface="Tahoma" panose="020B0604030504040204" pitchFamily="34" charset="0"/>
                </a:rPr>
                <a:t>Area 1.36 million Ha. </a:t>
              </a:r>
              <a:r>
                <a:rPr lang="en-US" sz="1400" b="1" dirty="0">
                  <a:solidFill>
                    <a:srgbClr val="F79646">
                      <a:lumMod val="75000"/>
                    </a:srgbClr>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382,400 Ha</a:t>
              </a:r>
              <a:r>
                <a:rPr lang="en-US" sz="1400" b="1" dirty="0">
                  <a:solidFill>
                    <a:srgbClr val="F79646">
                      <a:lumMod val="75000"/>
                    </a:srgbClr>
                  </a:solidFill>
                  <a:ea typeface="Tahoma" panose="020B0604030504040204" pitchFamily="34" charset="0"/>
                  <a:cs typeface="Tahoma" panose="020B0604030504040204" pitchFamily="34" charset="0"/>
                </a:rPr>
                <a:t>.)</a:t>
              </a:r>
            </a:p>
          </p:txBody>
        </p:sp>
        <p:pic>
          <p:nvPicPr>
            <p:cNvPr id="49" name="Picture 23" descr="ผลการค้นหารูปภาพสำหรับ flood icon"/>
            <p:cNvPicPr>
              <a:picLocks noChangeAspect="1" noChangeArrowheads="1"/>
            </p:cNvPicPr>
            <p:nvPr/>
          </p:nvPicPr>
          <p:blipFill>
            <a:blip r:embed="rId7" cstate="print"/>
            <a:srcRect/>
            <a:stretch>
              <a:fillRect/>
            </a:stretch>
          </p:blipFill>
          <p:spPr bwMode="auto">
            <a:xfrm>
              <a:off x="2819146" y="4624389"/>
              <a:ext cx="534226" cy="534226"/>
            </a:xfrm>
            <a:prstGeom prst="rect">
              <a:avLst/>
            </a:prstGeom>
            <a:noFill/>
          </p:spPr>
        </p:pic>
        <p:cxnSp>
          <p:nvCxnSpPr>
            <p:cNvPr id="50" name="ตัวเชื่อมต่อหักมุม 36"/>
            <p:cNvCxnSpPr>
              <a:endCxn id="89" idx="3"/>
            </p:cNvCxnSpPr>
            <p:nvPr/>
          </p:nvCxnSpPr>
          <p:spPr>
            <a:xfrm rot="10800000" flipV="1">
              <a:off x="3806145" y="3680223"/>
              <a:ext cx="1331661" cy="1302300"/>
            </a:xfrm>
            <a:prstGeom prst="bentConnector3">
              <a:avLst>
                <a:gd name="adj1" fmla="val 50000"/>
              </a:avLst>
            </a:prstGeom>
            <a:ln w="19050">
              <a:solidFill>
                <a:srgbClr val="FF3399"/>
              </a:solidFill>
              <a:prstDash val="sysDash"/>
              <a:headEnd type="oval" w="med" len="med"/>
              <a:tailEnd type="oval" w="med" len="med"/>
            </a:ln>
            <a:effectLst>
              <a:glow rad="63500">
                <a:schemeClr val="accent2">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876352" y="5224344"/>
              <a:ext cx="3886444" cy="762834"/>
            </a:xfrm>
            <a:prstGeom prst="rect">
              <a:avLst/>
            </a:prstGeom>
            <a:noFill/>
          </p:spPr>
          <p:txBody>
            <a:bodyPr wrap="square" rtlCol="0">
              <a:spAutoFit/>
            </a:bodyPr>
            <a:lstStyle/>
            <a:p>
              <a:r>
                <a:rPr lang="en-US" sz="1600" b="1" dirty="0">
                  <a:solidFill>
                    <a:srgbClr val="FF40FF"/>
                  </a:solidFill>
                  <a:ea typeface="Tahoma" panose="020B0604030504040204" pitchFamily="34" charset="0"/>
                  <a:cs typeface="Tahoma" panose="020B0604030504040204" pitchFamily="34" charset="0"/>
                </a:rPr>
                <a:t>Flood Management</a:t>
              </a:r>
              <a:endParaRPr lang="th-TH" sz="1600" b="1" dirty="0">
                <a:solidFill>
                  <a:srgbClr val="FF40FF"/>
                </a:solidFill>
                <a:ea typeface="Tahoma" panose="020B0604030504040204" pitchFamily="34" charset="0"/>
                <a:cs typeface="Tahoma" panose="020B0604030504040204" pitchFamily="34" charset="0"/>
              </a:endParaRPr>
            </a:p>
            <a:p>
              <a:pPr marL="342900" indent="-257175">
                <a:buFont typeface="Arial" panose="020B0604020202020204" pitchFamily="34" charset="0"/>
                <a:buChar char="•"/>
              </a:pPr>
              <a:r>
                <a:rPr lang="en-US" sz="1400" b="1" dirty="0">
                  <a:solidFill>
                    <a:srgbClr val="FF40FF"/>
                  </a:solidFill>
                  <a:ea typeface="Tahoma" panose="020B0604030504040204" pitchFamily="34" charset="0"/>
                  <a:cs typeface="Tahoma" panose="020B0604030504040204" pitchFamily="34" charset="0"/>
                </a:rPr>
                <a:t>Protection Flood 168 cities </a:t>
              </a:r>
              <a:r>
                <a:rPr lang="en-US" sz="1400" b="1" dirty="0">
                  <a:solidFill>
                    <a:srgbClr val="FF0000"/>
                  </a:solidFill>
                  <a:ea typeface="Tahoma" panose="020B0604030504040204" pitchFamily="34" charset="0"/>
                  <a:cs typeface="Tahoma" panose="020B0604030504040204" pitchFamily="34" charset="0"/>
                </a:rPr>
                <a:t>(63 cities)</a:t>
              </a:r>
            </a:p>
            <a:p>
              <a:pPr marL="342900" indent="-257175">
                <a:buFont typeface="Arial" panose="020B0604020202020204" pitchFamily="34" charset="0"/>
                <a:buChar char="•"/>
              </a:pPr>
              <a:r>
                <a:rPr lang="en-US" sz="1400" b="1" dirty="0">
                  <a:solidFill>
                    <a:srgbClr val="FF40FF"/>
                  </a:solidFill>
                  <a:ea typeface="Tahoma" panose="020B0604030504040204" pitchFamily="34" charset="0"/>
                  <a:cs typeface="Tahoma" panose="020B0604030504040204" pitchFamily="34" charset="0"/>
                </a:rPr>
                <a:t>Dredging 870 km. </a:t>
              </a:r>
              <a:r>
                <a:rPr lang="en-US" sz="1400" b="1" dirty="0">
                  <a:solidFill>
                    <a:srgbClr val="FF0000"/>
                  </a:solidFill>
                  <a:ea typeface="Tahoma" panose="020B0604030504040204" pitchFamily="34" charset="0"/>
                  <a:cs typeface="Tahoma" panose="020B0604030504040204" pitchFamily="34" charset="0"/>
                </a:rPr>
                <a:t>(292 km.)</a:t>
              </a:r>
            </a:p>
          </p:txBody>
        </p:sp>
        <p:cxnSp>
          <p:nvCxnSpPr>
            <p:cNvPr id="52" name="ตัวเชื่อมต่อหักมุม 40"/>
            <p:cNvCxnSpPr/>
            <p:nvPr/>
          </p:nvCxnSpPr>
          <p:spPr>
            <a:xfrm>
              <a:off x="3143240" y="1357298"/>
              <a:ext cx="1285884" cy="1000132"/>
            </a:xfrm>
            <a:prstGeom prst="bentConnector3">
              <a:avLst>
                <a:gd name="adj1" fmla="val 28759"/>
              </a:avLst>
            </a:prstGeom>
            <a:ln w="19050">
              <a:solidFill>
                <a:srgbClr val="9E7800"/>
              </a:solidFill>
              <a:prstDash val="sysDash"/>
              <a:headEnd type="oval" w="med" len="med"/>
              <a:tailEnd type="oval" w="med" len="med"/>
            </a:ln>
            <a:effectLst>
              <a:glow rad="63500">
                <a:schemeClr val="accent6">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ตัวเชื่อมต่อหักมุม 44"/>
            <p:cNvCxnSpPr/>
            <p:nvPr/>
          </p:nvCxnSpPr>
          <p:spPr>
            <a:xfrm rot="5400000">
              <a:off x="5264797" y="1547585"/>
              <a:ext cx="1831561" cy="1359767"/>
            </a:xfrm>
            <a:prstGeom prst="bentConnector3">
              <a:avLst>
                <a:gd name="adj1" fmla="val 50000"/>
              </a:avLst>
            </a:prstGeom>
            <a:ln w="19050">
              <a:solidFill>
                <a:srgbClr val="7030A0"/>
              </a:solidFill>
              <a:prstDash val="sysDash"/>
              <a:headEnd type="oval" w="med" len="med"/>
              <a:tailEnd type="oval" w="med" len="med"/>
            </a:ln>
            <a:effectLst>
              <a:glow rad="63500">
                <a:srgbClr val="7030A0">
                  <a:alpha val="40000"/>
                </a:srgbClr>
              </a:glow>
            </a:effectLst>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151234" y="383021"/>
              <a:ext cx="2435226" cy="1067968"/>
            </a:xfrm>
            <a:prstGeom prst="rect">
              <a:avLst/>
            </a:prstGeom>
            <a:noFill/>
          </p:spPr>
          <p:txBody>
            <a:bodyPr wrap="square" rtlCol="0">
              <a:spAutoFit/>
            </a:bodyPr>
            <a:lstStyle/>
            <a:p>
              <a:r>
                <a:rPr lang="en-US" sz="1800" b="1" dirty="0">
                  <a:solidFill>
                    <a:srgbClr val="7030A0"/>
                  </a:solidFill>
                  <a:ea typeface="Tahoma" panose="020B0604030504040204" pitchFamily="34" charset="0"/>
                  <a:cs typeface="Tahoma" panose="020B0604030504040204" pitchFamily="34" charset="0"/>
                </a:rPr>
                <a:t>Water Quality Management</a:t>
              </a:r>
              <a:endParaRPr lang="th-TH" sz="1800" b="1" dirty="0">
                <a:solidFill>
                  <a:srgbClr val="7030A0"/>
                </a:solidFill>
                <a:ea typeface="Tahoma" panose="020B0604030504040204" pitchFamily="34" charset="0"/>
                <a:cs typeface="Tahoma" panose="020B0604030504040204" pitchFamily="34" charset="0"/>
              </a:endParaRPr>
            </a:p>
            <a:p>
              <a:pPr marL="342900" indent="-257175">
                <a:buFont typeface="Arial" panose="020B0604020202020204" pitchFamily="34" charset="0"/>
                <a:buChar char="•"/>
              </a:pPr>
              <a:r>
                <a:rPr lang="en-US" sz="1400" b="1" dirty="0">
                  <a:solidFill>
                    <a:srgbClr val="7030A0"/>
                  </a:solidFill>
                  <a:ea typeface="Tahoma" panose="020B0604030504040204" pitchFamily="34" charset="0"/>
                  <a:cs typeface="Tahoma" panose="020B0604030504040204" pitchFamily="34" charset="0"/>
                </a:rPr>
                <a:t>248 systems </a:t>
              </a:r>
            </a:p>
            <a:p>
              <a:pPr marL="85725"/>
              <a:r>
                <a:rPr lang="en-US" sz="1400" b="1" dirty="0">
                  <a:solidFill>
                    <a:srgbClr val="7030A0"/>
                  </a:solidFill>
                  <a:ea typeface="Tahoma" panose="020B0604030504040204" pitchFamily="34" charset="0"/>
                  <a:cs typeface="Tahoma" panose="020B0604030504040204" pitchFamily="34" charset="0"/>
                </a:rPr>
                <a:t>    </a:t>
              </a:r>
              <a:r>
                <a:rPr lang="en-US" sz="1400" b="1" dirty="0">
                  <a:solidFill>
                    <a:srgbClr val="FF0000"/>
                  </a:solidFill>
                  <a:ea typeface="Tahoma" panose="020B0604030504040204" pitchFamily="34" charset="0"/>
                  <a:cs typeface="Tahoma" panose="020B0604030504040204" pitchFamily="34" charset="0"/>
                </a:rPr>
                <a:t>(53 systems)</a:t>
              </a:r>
              <a:endParaRPr lang="th-TH" sz="1400" b="1" dirty="0">
                <a:solidFill>
                  <a:srgbClr val="FF0000"/>
                </a:solidFill>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1800" b="1" dirty="0">
                <a:solidFill>
                  <a:srgbClr val="FF0000"/>
                </a:solidFill>
                <a:ea typeface="Tahoma" panose="020B0604030504040204" pitchFamily="34" charset="0"/>
                <a:cs typeface="Tahoma" panose="020B0604030504040204" pitchFamily="34" charset="0"/>
              </a:endParaRPr>
            </a:p>
          </p:txBody>
        </p:sp>
        <p:pic>
          <p:nvPicPr>
            <p:cNvPr id="56" name="Picture 29" descr="ผลการค้นหารูปภาพสำหรับ water quality icon"/>
            <p:cNvPicPr>
              <a:picLocks noChangeAspect="1" noChangeArrowheads="1"/>
            </p:cNvPicPr>
            <p:nvPr/>
          </p:nvPicPr>
          <p:blipFill>
            <a:blip r:embed="rId8" cstate="print"/>
            <a:srcRect/>
            <a:stretch>
              <a:fillRect/>
            </a:stretch>
          </p:blipFill>
          <p:spPr bwMode="auto">
            <a:xfrm>
              <a:off x="6769439" y="287660"/>
              <a:ext cx="500066" cy="500066"/>
            </a:xfrm>
            <a:prstGeom prst="rect">
              <a:avLst/>
            </a:prstGeom>
            <a:noFill/>
          </p:spPr>
        </p:pic>
        <p:cxnSp>
          <p:nvCxnSpPr>
            <p:cNvPr id="66" name="ตัวเชื่อมต่อหักมุม 58"/>
            <p:cNvCxnSpPr/>
            <p:nvPr/>
          </p:nvCxnSpPr>
          <p:spPr>
            <a:xfrm>
              <a:off x="500034" y="785794"/>
              <a:ext cx="1928826" cy="1785950"/>
            </a:xfrm>
            <a:prstGeom prst="bentConnector3">
              <a:avLst>
                <a:gd name="adj1" fmla="val -14810"/>
              </a:avLst>
            </a:prstGeom>
            <a:ln w="19050">
              <a:solidFill>
                <a:srgbClr val="0070C0"/>
              </a:solidFill>
              <a:prstDash val="sysDash"/>
              <a:headEnd type="oval" w="med" len="med"/>
              <a:tailEnd type="oval" w="med" len="med"/>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80" name="Picture 43" descr="ผลการค้นหารูปภาพสำหรับ forest icon"/>
            <p:cNvPicPr>
              <a:picLocks noChangeAspect="1" noChangeArrowheads="1"/>
            </p:cNvPicPr>
            <p:nvPr/>
          </p:nvPicPr>
          <p:blipFill>
            <a:blip r:embed="rId9" cstate="print">
              <a:clrChange>
                <a:clrFrom>
                  <a:srgbClr val="000000">
                    <a:alpha val="0"/>
                  </a:srgbClr>
                </a:clrFrom>
                <a:clrTo>
                  <a:srgbClr val="000000">
                    <a:alpha val="0"/>
                  </a:srgbClr>
                </a:clrTo>
              </a:clrChange>
            </a:blip>
            <a:srcRect/>
            <a:stretch>
              <a:fillRect/>
            </a:stretch>
          </p:blipFill>
          <p:spPr bwMode="auto">
            <a:xfrm>
              <a:off x="578123" y="67487"/>
              <a:ext cx="571504" cy="571504"/>
            </a:xfrm>
            <a:prstGeom prst="rect">
              <a:avLst/>
            </a:prstGeom>
            <a:noFill/>
          </p:spPr>
        </p:pic>
        <p:sp>
          <p:nvSpPr>
            <p:cNvPr id="81" name="TextBox 80"/>
            <p:cNvSpPr txBox="1"/>
            <p:nvPr/>
          </p:nvSpPr>
          <p:spPr>
            <a:xfrm>
              <a:off x="561122" y="670746"/>
              <a:ext cx="2333694" cy="1006942"/>
            </a:xfrm>
            <a:prstGeom prst="rect">
              <a:avLst/>
            </a:prstGeom>
            <a:noFill/>
          </p:spPr>
          <p:txBody>
            <a:bodyPr wrap="square" rtlCol="0">
              <a:spAutoFit/>
            </a:bodyPr>
            <a:lstStyle/>
            <a:p>
              <a:r>
                <a:rPr lang="en-US" sz="1600" b="1" dirty="0">
                  <a:solidFill>
                    <a:srgbClr val="00B050"/>
                  </a:solidFill>
                  <a:ea typeface="Tahoma" panose="020B0604030504040204" pitchFamily="34" charset="0"/>
                  <a:cs typeface="Tahoma" panose="020B0604030504040204" pitchFamily="34" charset="0"/>
                </a:rPr>
                <a:t>Upstream Forest Conservation and Soil Erosion Prevention</a:t>
              </a:r>
            </a:p>
            <a:p>
              <a:pPr marL="285750" indent="-104775">
                <a:buFont typeface="Arial" panose="020B0604020202020204" pitchFamily="34" charset="0"/>
                <a:buChar char="•"/>
              </a:pPr>
              <a:r>
                <a:rPr lang="en-US" sz="1400" b="1" dirty="0">
                  <a:solidFill>
                    <a:srgbClr val="00B050"/>
                  </a:solidFill>
                  <a:ea typeface="Tahoma" panose="020B0604030504040204" pitchFamily="34" charset="0"/>
                  <a:cs typeface="Tahoma" panose="020B0604030504040204" pitchFamily="34" charset="0"/>
                </a:rPr>
                <a:t> Area 763,200 Ha. </a:t>
              </a:r>
              <a:r>
                <a:rPr lang="en-US" sz="1400" b="1" dirty="0">
                  <a:solidFill>
                    <a:srgbClr val="FF0000"/>
                  </a:solidFill>
                  <a:ea typeface="Tahoma" panose="020B0604030504040204" pitchFamily="34" charset="0"/>
                  <a:cs typeface="Tahoma" panose="020B0604030504040204" pitchFamily="34" charset="0"/>
                </a:rPr>
                <a:t>(58,956 Ha.) </a:t>
              </a:r>
            </a:p>
            <a:p>
              <a:pPr marL="285750" indent="-285750">
                <a:buFont typeface="Arial" panose="020B0604020202020204" pitchFamily="34" charset="0"/>
                <a:buChar char="•"/>
              </a:pPr>
              <a:endParaRPr lang="en-US" sz="1400" b="1" dirty="0">
                <a:solidFill>
                  <a:srgbClr val="00B050"/>
                </a:solidFill>
                <a:ea typeface="Tahoma" panose="020B0604030504040204" pitchFamily="34" charset="0"/>
                <a:cs typeface="Tahoma" panose="020B0604030504040204" pitchFamily="34" charset="0"/>
              </a:endParaRPr>
            </a:p>
          </p:txBody>
        </p:sp>
        <p:cxnSp>
          <p:nvCxnSpPr>
            <p:cNvPr id="82" name="ตัวเชื่อมต่อหักมุม 76"/>
            <p:cNvCxnSpPr/>
            <p:nvPr/>
          </p:nvCxnSpPr>
          <p:spPr>
            <a:xfrm rot="10800000">
              <a:off x="6786580" y="3433797"/>
              <a:ext cx="773102" cy="322167"/>
            </a:xfrm>
            <a:prstGeom prst="bentConnector3">
              <a:avLst>
                <a:gd name="adj1" fmla="val 50000"/>
              </a:avLst>
            </a:prstGeom>
            <a:ln w="19050">
              <a:solidFill>
                <a:srgbClr val="FF0000"/>
              </a:solidFill>
              <a:prstDash val="sysDash"/>
              <a:headEnd type="oval" w="med" len="med"/>
              <a:tailEnd type="oval"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524668" y="3838761"/>
              <a:ext cx="2718396" cy="1434129"/>
            </a:xfrm>
            <a:prstGeom prst="rect">
              <a:avLst/>
            </a:prstGeom>
            <a:noFill/>
          </p:spPr>
          <p:txBody>
            <a:bodyPr wrap="square" rtlCol="0">
              <a:spAutoFit/>
            </a:bodyPr>
            <a:lstStyle/>
            <a:p>
              <a:pPr algn="r"/>
              <a:r>
                <a:rPr lang="en-US" sz="1800" b="1" dirty="0">
                  <a:solidFill>
                    <a:srgbClr val="F79646">
                      <a:lumMod val="75000"/>
                    </a:srgbClr>
                  </a:solidFill>
                  <a:ea typeface="Tahoma" panose="020B0604030504040204" pitchFamily="34" charset="0"/>
                  <a:cs typeface="Tahoma" panose="020B0604030504040204" pitchFamily="34" charset="0"/>
                </a:rPr>
                <a:t>Management</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Organizations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Legal of water resource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Decision Support Data System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Public relations and participation</a:t>
              </a:r>
            </a:p>
            <a:p>
              <a:pPr marL="342900" indent="-342900">
                <a:buFont typeface="Arial" panose="020B0604020202020204" pitchFamily="34" charset="0"/>
                <a:buChar char="•"/>
              </a:pPr>
              <a:endParaRPr lang="en-US" sz="1400" b="1" dirty="0">
                <a:solidFill>
                  <a:srgbClr val="FF0000"/>
                </a:solidFill>
                <a:ea typeface="Tahoma" panose="020B0604030504040204" pitchFamily="34" charset="0"/>
                <a:cs typeface="Tahoma" panose="020B0604030504040204" pitchFamily="34" charset="0"/>
              </a:endParaRPr>
            </a:p>
          </p:txBody>
        </p:sp>
        <p:pic>
          <p:nvPicPr>
            <p:cNvPr id="85" name="Picture 45" descr="รูปภาพที่เกี่ยวข้อง"/>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611042" y="3446635"/>
              <a:ext cx="422959" cy="422960"/>
            </a:xfrm>
            <a:prstGeom prst="rect">
              <a:avLst/>
            </a:prstGeom>
            <a:noFill/>
          </p:spPr>
        </p:pic>
        <p:pic>
          <p:nvPicPr>
            <p:cNvPr id="86" name="Picture 2" descr="รูปภาพที่เกี่ยวข้อง"/>
            <p:cNvPicPr>
              <a:picLocks noChangeAspect="1" noChangeArrowheads="1"/>
            </p:cNvPicPr>
            <p:nvPr/>
          </p:nvPicPr>
          <p:blipFill>
            <a:blip r:embed="rId11" cstate="print">
              <a:clrChange>
                <a:clrFrom>
                  <a:srgbClr val="FFFFFF"/>
                </a:clrFrom>
                <a:clrTo>
                  <a:srgbClr val="FFFFFF">
                    <a:alpha val="0"/>
                  </a:srgbClr>
                </a:clrTo>
              </a:clrChange>
            </a:blip>
            <a:srcRect l="2564" t="50000" r="78205" b="-1"/>
            <a:stretch>
              <a:fillRect/>
            </a:stretch>
          </p:blipFill>
          <p:spPr bwMode="auto">
            <a:xfrm>
              <a:off x="8085361" y="3408894"/>
              <a:ext cx="443944" cy="473541"/>
            </a:xfrm>
            <a:prstGeom prst="rect">
              <a:avLst/>
            </a:prstGeom>
            <a:noFill/>
          </p:spPr>
        </p:pic>
        <p:pic>
          <p:nvPicPr>
            <p:cNvPr id="87" name="Picture 2" descr="รูปภาพที่เกี่ยวข้อง"/>
            <p:cNvPicPr>
              <a:picLocks noChangeAspect="1" noChangeArrowheads="1"/>
            </p:cNvPicPr>
            <p:nvPr/>
          </p:nvPicPr>
          <p:blipFill>
            <a:blip r:embed="rId12" cstate="print">
              <a:clrChange>
                <a:clrFrom>
                  <a:srgbClr val="FEFEFE"/>
                </a:clrFrom>
                <a:clrTo>
                  <a:srgbClr val="FEFEFE">
                    <a:alpha val="0"/>
                  </a:srgbClr>
                </a:clrTo>
              </a:clrChange>
            </a:blip>
            <a:srcRect l="79488" t="6250" r="2563" b="50000"/>
            <a:stretch>
              <a:fillRect/>
            </a:stretch>
          </p:blipFill>
          <p:spPr bwMode="auto">
            <a:xfrm>
              <a:off x="149495" y="168707"/>
              <a:ext cx="428628" cy="428628"/>
            </a:xfrm>
            <a:prstGeom prst="rect">
              <a:avLst/>
            </a:prstGeom>
            <a:noFill/>
          </p:spPr>
        </p:pic>
        <p:pic>
          <p:nvPicPr>
            <p:cNvPr id="88" name="Picture 2" descr="รูปภาพที่เกี่ยวข้อง"/>
            <p:cNvPicPr>
              <a:picLocks noChangeAspect="1" noChangeArrowheads="1"/>
            </p:cNvPicPr>
            <p:nvPr/>
          </p:nvPicPr>
          <p:blipFill>
            <a:blip r:embed="rId13" cstate="print">
              <a:clrChange>
                <a:clrFrom>
                  <a:srgbClr val="FFFFFF"/>
                </a:clrFrom>
                <a:clrTo>
                  <a:srgbClr val="FFFFFF">
                    <a:alpha val="0"/>
                  </a:srgbClr>
                </a:clrTo>
              </a:clrChange>
            </a:blip>
            <a:srcRect l="59744" t="5000" r="21025" b="51250"/>
            <a:stretch>
              <a:fillRect/>
            </a:stretch>
          </p:blipFill>
          <p:spPr bwMode="auto">
            <a:xfrm>
              <a:off x="6762796" y="850676"/>
              <a:ext cx="428660" cy="400083"/>
            </a:xfrm>
            <a:prstGeom prst="rect">
              <a:avLst/>
            </a:prstGeom>
            <a:noFill/>
          </p:spPr>
        </p:pic>
        <p:pic>
          <p:nvPicPr>
            <p:cNvPr id="89" name="Picture 2" descr="รูปภาพที่เกี่ยวข้อง"/>
            <p:cNvPicPr>
              <a:picLocks noChangeAspect="1" noChangeArrowheads="1"/>
            </p:cNvPicPr>
            <p:nvPr/>
          </p:nvPicPr>
          <p:blipFill>
            <a:blip r:embed="rId12" cstate="print">
              <a:clrChange>
                <a:clrFrom>
                  <a:srgbClr val="FFFFFF"/>
                </a:clrFrom>
                <a:clrTo>
                  <a:srgbClr val="FFFFFF">
                    <a:alpha val="0"/>
                  </a:srgbClr>
                </a:clrTo>
              </a:clrChange>
            </a:blip>
            <a:srcRect l="41624" t="4584" r="40427" b="51666"/>
            <a:stretch>
              <a:fillRect/>
            </a:stretch>
          </p:blipFill>
          <p:spPr bwMode="auto">
            <a:xfrm>
              <a:off x="3377484" y="4768194"/>
              <a:ext cx="428660" cy="428660"/>
            </a:xfrm>
            <a:prstGeom prst="rect">
              <a:avLst/>
            </a:prstGeom>
            <a:noFill/>
          </p:spPr>
        </p:pic>
        <p:pic>
          <p:nvPicPr>
            <p:cNvPr id="90" name="Picture 2" descr="รูปภาพที่เกี่ยวข้อง"/>
            <p:cNvPicPr>
              <a:picLocks noChangeAspect="1" noChangeArrowheads="1"/>
            </p:cNvPicPr>
            <p:nvPr/>
          </p:nvPicPr>
          <p:blipFill>
            <a:blip r:embed="rId13" cstate="print">
              <a:clrChange>
                <a:clrFrom>
                  <a:srgbClr val="FFFFFF"/>
                </a:clrFrom>
                <a:clrTo>
                  <a:srgbClr val="FFFFFF">
                    <a:alpha val="0"/>
                  </a:srgbClr>
                </a:clrTo>
              </a:clrChange>
            </a:blip>
            <a:srcRect l="20940" t="4167" r="59829" b="52083"/>
            <a:stretch>
              <a:fillRect/>
            </a:stretch>
          </p:blipFill>
          <p:spPr bwMode="auto">
            <a:xfrm>
              <a:off x="2786451" y="787726"/>
              <a:ext cx="428628" cy="400053"/>
            </a:xfrm>
            <a:prstGeom prst="rect">
              <a:avLst/>
            </a:prstGeom>
            <a:noFill/>
          </p:spPr>
        </p:pic>
        <p:pic>
          <p:nvPicPr>
            <p:cNvPr id="91" name="Picture 2" descr="รูปภาพที่เกี่ยวข้อง"/>
            <p:cNvPicPr>
              <a:picLocks noChangeAspect="1" noChangeArrowheads="1"/>
            </p:cNvPicPr>
            <p:nvPr/>
          </p:nvPicPr>
          <p:blipFill>
            <a:blip r:embed="rId12" cstate="print">
              <a:clrChange>
                <a:clrFrom>
                  <a:srgbClr val="FFFFFF"/>
                </a:clrFrom>
                <a:clrTo>
                  <a:srgbClr val="FFFFFF">
                    <a:alpha val="0"/>
                  </a:srgbClr>
                </a:clrTo>
              </a:clrChange>
            </a:blip>
            <a:srcRect l="2821" t="6875" r="79230" b="52500"/>
            <a:stretch>
              <a:fillRect/>
            </a:stretch>
          </p:blipFill>
          <p:spPr bwMode="auto">
            <a:xfrm>
              <a:off x="785834" y="3924286"/>
              <a:ext cx="428596" cy="397982"/>
            </a:xfrm>
            <a:prstGeom prst="rect">
              <a:avLst/>
            </a:prstGeom>
            <a:noFill/>
          </p:spPr>
        </p:pic>
      </p:grpSp>
    </p:spTree>
    <p:extLst>
      <p:ext uri="{BB962C8B-B14F-4D97-AF65-F5344CB8AC3E}">
        <p14:creationId xmlns:p14="http://schemas.microsoft.com/office/powerpoint/2010/main" val="40288275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rot="5400000">
            <a:off x="530929" y="-547829"/>
            <a:ext cx="620596" cy="1706880"/>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2">
            <a:extLst>
              <a:ext uri="{FF2B5EF4-FFF2-40B4-BE49-F238E27FC236}">
                <a16:creationId xmlns="" xmlns:a16="http://schemas.microsoft.com/office/drawing/2014/main" id="{BC121A34-0222-434E-B474-F993EAD17634}"/>
              </a:ext>
            </a:extLst>
          </p:cNvPr>
          <p:cNvSpPr txBox="1">
            <a:spLocks noChangeArrowheads="1"/>
          </p:cNvSpPr>
          <p:nvPr/>
        </p:nvSpPr>
        <p:spPr bwMode="auto">
          <a:xfrm>
            <a:off x="203200" y="1"/>
            <a:ext cx="11105341"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sz="2800" dirty="0" smtClean="0">
                <a:ln>
                  <a:solidFill>
                    <a:srgbClr val="0070C0"/>
                  </a:solidFill>
                </a:ln>
                <a:solidFill>
                  <a:srgbClr val="0070C0"/>
                </a:solidFill>
                <a:latin typeface="Gill Sans MT" panose="020B0502020104020203" pitchFamily="34" charset="0"/>
              </a:rPr>
              <a:t>Management</a:t>
            </a:r>
            <a:r>
              <a:rPr lang="en-US" altLang="th-TH" sz="2400" dirty="0" smtClean="0">
                <a:solidFill>
                  <a:prstClr val="black"/>
                </a:solidFill>
                <a:latin typeface="Gill Sans MT" panose="020B0502020104020203" pitchFamily="34" charset="0"/>
              </a:rPr>
              <a:t> </a:t>
            </a:r>
            <a:r>
              <a:rPr lang="en-US" altLang="th-TH" sz="2200" dirty="0" smtClean="0">
                <a:solidFill>
                  <a:prstClr val="black"/>
                </a:solidFill>
                <a:latin typeface="Gill Sans MT" panose="020B0502020104020203" pitchFamily="34" charset="0"/>
              </a:rPr>
              <a:t>: Water </a:t>
            </a:r>
            <a:r>
              <a:rPr lang="en-US" altLang="th-TH" sz="2200" dirty="0">
                <a:solidFill>
                  <a:prstClr val="black"/>
                </a:solidFill>
                <a:latin typeface="Gill Sans MT" panose="020B0502020104020203" pitchFamily="34" charset="0"/>
              </a:rPr>
              <a:t>Resources </a:t>
            </a:r>
            <a:r>
              <a:rPr lang="en-US" altLang="th-TH" sz="2200" dirty="0" smtClean="0">
                <a:solidFill>
                  <a:prstClr val="black"/>
                </a:solidFill>
                <a:latin typeface="Gill Sans MT" panose="020B0502020104020203" pitchFamily="34" charset="0"/>
              </a:rPr>
              <a:t>Management Org.</a:t>
            </a:r>
          </a:p>
        </p:txBody>
      </p:sp>
      <p:pic>
        <p:nvPicPr>
          <p:cNvPr id="24"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2"/>
            <a:ext cx="857941" cy="911497"/>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0185401" y="6306613"/>
            <a:ext cx="2012127"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4</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34" name="Picture 33">
            <a:extLst>
              <a:ext uri="{FF2B5EF4-FFF2-40B4-BE49-F238E27FC236}">
                <a16:creationId xmlns:a16="http://schemas.microsoft.com/office/drawing/2014/main" xmlns="" id="{DF3FF3B9-0C2A-2941-AA97-8837DDEE6106}"/>
              </a:ext>
            </a:extLst>
          </p:cNvPr>
          <p:cNvPicPr>
            <a:picLocks noChangeAspect="1"/>
          </p:cNvPicPr>
          <p:nvPr/>
        </p:nvPicPr>
        <p:blipFill>
          <a:blip r:embed="rId4"/>
          <a:stretch>
            <a:fillRect/>
          </a:stretch>
        </p:blipFill>
        <p:spPr>
          <a:xfrm>
            <a:off x="913224" y="3520865"/>
            <a:ext cx="4458344" cy="2325727"/>
          </a:xfrm>
          <a:prstGeom prst="rect">
            <a:avLst/>
          </a:prstGeom>
        </p:spPr>
      </p:pic>
      <p:graphicFrame>
        <p:nvGraphicFramePr>
          <p:cNvPr id="39" name="Diagram 38">
            <a:extLst>
              <a:ext uri="{FF2B5EF4-FFF2-40B4-BE49-F238E27FC236}">
                <a16:creationId xmlns:a16="http://schemas.microsoft.com/office/drawing/2014/main" xmlns="" id="{B5A2833C-85E9-6C4E-87E7-1DE447468754}"/>
              </a:ext>
            </a:extLst>
          </p:cNvPr>
          <p:cNvGraphicFramePr/>
          <p:nvPr>
            <p:extLst>
              <p:ext uri="{D42A27DB-BD31-4B8C-83A1-F6EECF244321}">
                <p14:modId xmlns:p14="http://schemas.microsoft.com/office/powerpoint/2010/main" val="666247261"/>
              </p:ext>
            </p:extLst>
          </p:nvPr>
        </p:nvGraphicFramePr>
        <p:xfrm>
          <a:off x="2508754" y="1454089"/>
          <a:ext cx="4326611" cy="27409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7"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078" y="1626652"/>
            <a:ext cx="1539101" cy="142659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1008542" y="1093595"/>
            <a:ext cx="5337269" cy="307777"/>
          </a:xfrm>
          <a:prstGeom prst="rect">
            <a:avLst/>
          </a:prstGeom>
          <a:noFill/>
          <a:ln>
            <a:noFill/>
          </a:ln>
        </p:spPr>
        <p:txBody>
          <a:bodyPr wrap="square" rtlCol="0" anchor="ctr">
            <a:spAutoFit/>
          </a:bodyPr>
          <a:lstStyle/>
          <a:p>
            <a:r>
              <a:rPr lang="en-US" sz="1400" dirty="0" smtClean="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The National Water Resources </a:t>
            </a:r>
            <a:r>
              <a:rPr lang="en-US" sz="1400" dirty="0" smtClean="0">
                <a:ln>
                  <a:solidFill>
                    <a:srgbClr val="0070C0"/>
                  </a:solidFill>
                </a:ln>
                <a:solidFill>
                  <a:srgbClr val="0070C0"/>
                </a:solidFill>
                <a:cs typeface="TH SarabunPSK" pitchFamily="34" charset="-34"/>
              </a:rPr>
              <a:t>Committee</a:t>
            </a:r>
            <a:endParaRPr lang="en-US" sz="1400" dirty="0">
              <a:ln>
                <a:solidFill>
                  <a:srgbClr val="0070C0"/>
                </a:solidFill>
              </a:ln>
              <a:solidFill>
                <a:srgbClr val="0070C0"/>
              </a:solidFill>
              <a:cs typeface="TH SarabunPSK" pitchFamily="34" charset="-34"/>
            </a:endParaRPr>
          </a:p>
        </p:txBody>
      </p:sp>
      <p:pic>
        <p:nvPicPr>
          <p:cNvPr id="62" name="Picture 10" descr="à¸£à¸¹à¸à¸ à¸²à¸à¸à¸µà¹à¹à¸à¸µà¹à¸¢à¸§à¸à¹à¸­à¸"/>
          <p:cNvPicPr>
            <a:picLocks noChangeAspect="1" noChangeArrowheads="1"/>
          </p:cNvPicPr>
          <p:nvPr/>
        </p:nvPicPr>
        <p:blipFill>
          <a:blip r:embed="rId10" cstate="print"/>
          <a:srcRect/>
          <a:stretch>
            <a:fillRect/>
          </a:stretch>
        </p:blipFill>
        <p:spPr bwMode="auto">
          <a:xfrm>
            <a:off x="805725" y="956018"/>
            <a:ext cx="487680" cy="461724"/>
          </a:xfrm>
          <a:prstGeom prst="rect">
            <a:avLst/>
          </a:prstGeom>
          <a:ln>
            <a:noFill/>
          </a:ln>
          <a:effectLst>
            <a:outerShdw blurRad="50800" dist="38100" dir="18900000" algn="bl" rotWithShape="0">
              <a:schemeClr val="bg1">
                <a:alpha val="40000"/>
              </a:schemeClr>
            </a:outerShdw>
          </a:effectLst>
        </p:spPr>
      </p:pic>
      <p:sp>
        <p:nvSpPr>
          <p:cNvPr id="63" name="TextBox 62"/>
          <p:cNvSpPr txBox="1"/>
          <p:nvPr/>
        </p:nvSpPr>
        <p:spPr>
          <a:xfrm>
            <a:off x="818460" y="5962643"/>
            <a:ext cx="2121173" cy="307777"/>
          </a:xfrm>
          <a:prstGeom prst="rect">
            <a:avLst/>
          </a:prstGeom>
          <a:noFill/>
          <a:ln>
            <a:noFill/>
          </a:ln>
        </p:spPr>
        <p:txBody>
          <a:bodyPr wrap="square" rtlCol="0" anchor="ctr">
            <a:spAutoFit/>
          </a:bodyPr>
          <a:lstStyle/>
          <a:p>
            <a:r>
              <a:rPr lang="en-US" sz="1400" dirty="0" smtClean="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a:t>
            </a:r>
            <a:r>
              <a:rPr lang="en-US" sz="1400" dirty="0" smtClean="0">
                <a:ln>
                  <a:solidFill>
                    <a:srgbClr val="0070C0"/>
                  </a:solidFill>
                </a:ln>
                <a:solidFill>
                  <a:srgbClr val="0070C0"/>
                </a:solidFill>
                <a:cs typeface="TH SarabunPSK" pitchFamily="34" charset="-34"/>
              </a:rPr>
              <a:t>Operational Agency</a:t>
            </a:r>
            <a:endParaRPr lang="en-US" sz="1400" dirty="0">
              <a:ln>
                <a:solidFill>
                  <a:srgbClr val="0070C0"/>
                </a:solidFill>
              </a:ln>
              <a:solidFill>
                <a:srgbClr val="0070C0"/>
              </a:solidFill>
              <a:cs typeface="TH SarabunPSK" pitchFamily="34" charset="-34"/>
            </a:endParaRPr>
          </a:p>
        </p:txBody>
      </p:sp>
      <p:pic>
        <p:nvPicPr>
          <p:cNvPr id="64" name="รูปภาพ 49">
            <a:extLst>
              <a:ext uri="{FF2B5EF4-FFF2-40B4-BE49-F238E27FC236}">
                <a16:creationId xmlns:a16="http://schemas.microsoft.com/office/drawing/2014/main" xmlns="" id="{314C8388-54FB-4FEA-9AFE-B27F6587642F}"/>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19344" y="3430753"/>
            <a:ext cx="1979801" cy="1049687"/>
          </a:xfrm>
          <a:prstGeom prst="rect">
            <a:avLst/>
          </a:prstGeom>
        </p:spPr>
      </p:pic>
      <p:sp>
        <p:nvSpPr>
          <p:cNvPr id="5" name="Curved Left Arrow 4"/>
          <p:cNvSpPr/>
          <p:nvPr/>
        </p:nvSpPr>
        <p:spPr>
          <a:xfrm>
            <a:off x="5536788" y="3966760"/>
            <a:ext cx="799124" cy="148396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 name="TextBox 64"/>
          <p:cNvSpPr txBox="1"/>
          <p:nvPr/>
        </p:nvSpPr>
        <p:spPr>
          <a:xfrm>
            <a:off x="6250786" y="3610142"/>
            <a:ext cx="2121173" cy="523220"/>
          </a:xfrm>
          <a:prstGeom prst="rect">
            <a:avLst/>
          </a:prstGeom>
          <a:noFill/>
          <a:ln>
            <a:noFill/>
          </a:ln>
        </p:spPr>
        <p:txBody>
          <a:bodyPr wrap="square" rtlCol="0" anchor="ctr">
            <a:spAutoFit/>
          </a:bodyPr>
          <a:lstStyle/>
          <a:p>
            <a:r>
              <a:rPr lang="en-US" sz="1400" dirty="0" smtClean="0">
                <a:ln>
                  <a:solidFill>
                    <a:srgbClr val="0070C0"/>
                  </a:solidFill>
                </a:ln>
                <a:solidFill>
                  <a:srgbClr val="0070C0"/>
                </a:solidFill>
                <a:cs typeface="TH SarabunPSK" pitchFamily="34" charset="-34"/>
                <a:sym typeface="Symbol"/>
              </a:rPr>
              <a:t>GIS operation </a:t>
            </a:r>
          </a:p>
          <a:p>
            <a:r>
              <a:rPr lang="en-US" sz="1400" dirty="0" smtClean="0">
                <a:ln>
                  <a:solidFill>
                    <a:srgbClr val="0070C0"/>
                  </a:solidFill>
                </a:ln>
                <a:solidFill>
                  <a:srgbClr val="0070C0"/>
                </a:solidFill>
                <a:cs typeface="TH SarabunPSK" pitchFamily="34" charset="-34"/>
                <a:sym typeface="Symbol"/>
              </a:rPr>
              <a:t>,Remote sensing support</a:t>
            </a:r>
            <a:endParaRPr lang="en-US" sz="1400" dirty="0">
              <a:ln>
                <a:solidFill>
                  <a:srgbClr val="0070C0"/>
                </a:solidFill>
              </a:ln>
              <a:solidFill>
                <a:srgbClr val="0070C0"/>
              </a:solidFill>
              <a:cs typeface="TH SarabunPSK" pitchFamily="34" charset="-34"/>
            </a:endParaRPr>
          </a:p>
        </p:txBody>
      </p:sp>
      <p:sp>
        <p:nvSpPr>
          <p:cNvPr id="6" name="Left-Right Arrow 5"/>
          <p:cNvSpPr/>
          <p:nvPr/>
        </p:nvSpPr>
        <p:spPr>
          <a:xfrm rot="1424341">
            <a:off x="6207481" y="2853784"/>
            <a:ext cx="1141606" cy="41379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006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2">
            <a:extLst>
              <a:ext uri="{FF2B5EF4-FFF2-40B4-BE49-F238E27FC236}">
                <a16:creationId xmlns="" xmlns:a16="http://schemas.microsoft.com/office/drawing/2014/main" id="{BC121A34-0222-434E-B474-F993EAD17634}"/>
              </a:ext>
            </a:extLst>
          </p:cNvPr>
          <p:cNvSpPr txBox="1">
            <a:spLocks noChangeArrowheads="1"/>
          </p:cNvSpPr>
          <p:nvPr/>
        </p:nvSpPr>
        <p:spPr bwMode="auto">
          <a:xfrm>
            <a:off x="156568" y="18974"/>
            <a:ext cx="11425832"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1800" dirty="0">
                <a:solidFill>
                  <a:prstClr val="black"/>
                </a:solidFill>
                <a:latin typeface="Gill Sans MT" panose="020B0502020104020203" pitchFamily="34" charset="0"/>
              </a:rPr>
              <a:t>Key </a:t>
            </a:r>
            <a:r>
              <a:rPr lang="en-US" altLang="th-TH" sz="1800" dirty="0" smtClean="0">
                <a:solidFill>
                  <a:prstClr val="black"/>
                </a:solidFill>
                <a:latin typeface="Gill Sans MT" panose="020B0502020104020203" pitchFamily="34" charset="0"/>
              </a:rPr>
              <a:t>Issues</a:t>
            </a:r>
            <a:r>
              <a:rPr lang="en-US" altLang="th-TH" sz="1800" dirty="0">
                <a:solidFill>
                  <a:prstClr val="black"/>
                </a:solidFill>
                <a:latin typeface="Gill Sans MT" panose="020B0502020104020203" pitchFamily="34" charset="0"/>
              </a:rPr>
              <a:t>:</a:t>
            </a:r>
            <a:endParaRPr lang="th-TH" altLang="th-TH" sz="1800" dirty="0" smtClean="0">
              <a:solidFill>
                <a:prstClr val="black"/>
              </a:solidFill>
              <a:latin typeface="Gill Sans MT" panose="020B0502020104020203" pitchFamily="34" charset="0"/>
            </a:endParaRPr>
          </a:p>
          <a:p>
            <a:pPr algn="l"/>
            <a:r>
              <a:rPr lang="en-US" altLang="th-TH" sz="1600" b="0" dirty="0" smtClean="0">
                <a:solidFill>
                  <a:prstClr val="black"/>
                </a:solidFill>
                <a:latin typeface="Gill Sans MT" panose="020B0502020104020203" pitchFamily="34" charset="0"/>
              </a:rPr>
              <a:t>Past experience : Extreme Flood</a:t>
            </a:r>
            <a:r>
              <a:rPr lang="en-US" altLang="th-TH" sz="1600" b="0" dirty="0">
                <a:solidFill>
                  <a:prstClr val="black"/>
                </a:solidFill>
                <a:latin typeface="Gill Sans MT" panose="020B0502020104020203" pitchFamily="34" charset="0"/>
              </a:rPr>
              <a:t> </a:t>
            </a:r>
            <a:r>
              <a:rPr lang="en-US" altLang="th-TH" sz="1600" b="0" dirty="0" smtClean="0">
                <a:solidFill>
                  <a:prstClr val="black"/>
                </a:solidFill>
                <a:latin typeface="Gill Sans MT" panose="020B0502020104020203" pitchFamily="34" charset="0"/>
              </a:rPr>
              <a:t>and Drought</a:t>
            </a:r>
            <a:endParaRPr lang="en-US" altLang="th-TH" sz="1600" b="0" dirty="0">
              <a:solidFill>
                <a:prstClr val="black"/>
              </a:solidFill>
              <a:latin typeface="Gill Sans MT" panose="020B0502020104020203" pitchFamily="34" charset="0"/>
            </a:endParaRPr>
          </a:p>
        </p:txBody>
      </p:sp>
      <p:grpSp>
        <p:nvGrpSpPr>
          <p:cNvPr id="30" name="Group 29"/>
          <p:cNvGrpSpPr/>
          <p:nvPr/>
        </p:nvGrpSpPr>
        <p:grpSpPr>
          <a:xfrm>
            <a:off x="5056" y="613719"/>
            <a:ext cx="12186944" cy="585156"/>
            <a:chOff x="3792" y="756594"/>
            <a:chExt cx="9140208" cy="585156"/>
          </a:xfrm>
        </p:grpSpPr>
        <p:sp>
          <p:nvSpPr>
            <p:cNvPr id="31" name="TextBox 30"/>
            <p:cNvSpPr txBox="1"/>
            <p:nvPr/>
          </p:nvSpPr>
          <p:spPr>
            <a:xfrm>
              <a:off x="3792" y="756594"/>
              <a:ext cx="6949440" cy="584776"/>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2" name="TextBox 31"/>
            <p:cNvSpPr txBox="1"/>
            <p:nvPr/>
          </p:nvSpPr>
          <p:spPr>
            <a:xfrm>
              <a:off x="8686800" y="756974"/>
              <a:ext cx="457200" cy="584776"/>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3" name="TextBox 32"/>
            <p:cNvSpPr txBox="1"/>
            <p:nvPr/>
          </p:nvSpPr>
          <p:spPr>
            <a:xfrm>
              <a:off x="6879077" y="756974"/>
              <a:ext cx="457200" cy="584776"/>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4" name="TextBox 33"/>
            <p:cNvSpPr txBox="1"/>
            <p:nvPr/>
          </p:nvSpPr>
          <p:spPr>
            <a:xfrm>
              <a:off x="7336277" y="756974"/>
              <a:ext cx="457200" cy="584776"/>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5" name="TextBox 34"/>
            <p:cNvSpPr txBox="1"/>
            <p:nvPr/>
          </p:nvSpPr>
          <p:spPr>
            <a:xfrm>
              <a:off x="7778228" y="756974"/>
              <a:ext cx="457200" cy="584776"/>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6" name="TextBox 35"/>
            <p:cNvSpPr txBox="1"/>
            <p:nvPr/>
          </p:nvSpPr>
          <p:spPr>
            <a:xfrm>
              <a:off x="8229600" y="756974"/>
              <a:ext cx="457200" cy="584776"/>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37" name="Picture 1" descr="page1image1808544">
            <a:extLst>
              <a:ext uri="{FF2B5EF4-FFF2-40B4-BE49-F238E27FC236}">
                <a16:creationId xmlns="" xmlns:a16="http://schemas.microsoft.com/office/drawing/2014/main" id="{BA2DCC22-99E3-1940-A32E-F117F13C14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3"/>
            <a:ext cx="857941"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0185401" y="6306613"/>
            <a:ext cx="2012127" cy="596266"/>
            <a:chOff x="7639050" y="6306613"/>
            <a:chExt cx="1509095" cy="596266"/>
          </a:xfrm>
        </p:grpSpPr>
        <p:sp>
          <p:nvSpPr>
            <p:cNvPr id="39"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 name="Slide Number Placeholder 3">
              <a:extLst>
                <a:ext uri="{FF2B5EF4-FFF2-40B4-BE49-F238E27FC236}">
                  <a16:creationId xmlns=""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5</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2" name="Picture 4" descr="à¸à¸¥à¸à¸²à¸£à¸à¹à¸à¸«à¸²à¸£à¸¹à¸à¸ à¸²à¸à¸ªà¸³à¸«à¸£à¸±à¸ flood Thailand"/>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35515" y="764704"/>
            <a:ext cx="3176580" cy="15869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à¸à¸¥à¸à¸²à¸£à¸à¹à¸à¸«à¸²à¸£à¸¹à¸à¸ à¸²à¸à¸ªà¸³à¸«à¸£à¸±à¸ flood Thailand"/>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218704" y="1127513"/>
            <a:ext cx="2469573" cy="13891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 xmlns:a16="http://schemas.microsoft.com/office/drawing/2014/main" id="{D0154E77-0127-F642-A59F-D3FDE2ABED07}"/>
              </a:ext>
            </a:extLst>
          </p:cNvPr>
          <p:cNvPicPr>
            <a:picLocks noChangeAspect="1"/>
          </p:cNvPicPr>
          <p:nvPr/>
        </p:nvPicPr>
        <p:blipFill>
          <a:blip r:embed="rId8"/>
          <a:stretch>
            <a:fillRect/>
          </a:stretch>
        </p:blipFill>
        <p:spPr>
          <a:xfrm>
            <a:off x="6162016" y="764704"/>
            <a:ext cx="3108960" cy="1554480"/>
          </a:xfrm>
          <a:prstGeom prst="rect">
            <a:avLst/>
          </a:prstGeom>
        </p:spPr>
      </p:pic>
      <p:pic>
        <p:nvPicPr>
          <p:cNvPr id="44" name="Picture 43">
            <a:extLst>
              <a:ext uri="{FF2B5EF4-FFF2-40B4-BE49-F238E27FC236}">
                <a16:creationId xmlns="" xmlns:a16="http://schemas.microsoft.com/office/drawing/2014/main" id="{5CD89E82-1597-0C47-AC24-604D15406A22}"/>
              </a:ext>
            </a:extLst>
          </p:cNvPr>
          <p:cNvPicPr>
            <a:picLocks noChangeAspect="1"/>
          </p:cNvPicPr>
          <p:nvPr/>
        </p:nvPicPr>
        <p:blipFill rotWithShape="1">
          <a:blip r:embed="rId9"/>
          <a:srcRect r="17224" b="9221"/>
          <a:stretch/>
        </p:blipFill>
        <p:spPr>
          <a:xfrm>
            <a:off x="9379560" y="947584"/>
            <a:ext cx="2507640" cy="1371600"/>
          </a:xfrm>
          <a:prstGeom prst="rect">
            <a:avLst/>
          </a:prstGeom>
        </p:spPr>
      </p:pic>
      <p:sp>
        <p:nvSpPr>
          <p:cNvPr id="46" name="TextBox 45"/>
          <p:cNvSpPr txBox="1"/>
          <p:nvPr/>
        </p:nvSpPr>
        <p:spPr>
          <a:xfrm>
            <a:off x="7995187" y="2691252"/>
            <a:ext cx="3742325" cy="646331"/>
          </a:xfrm>
          <a:prstGeom prst="rect">
            <a:avLst/>
          </a:prstGeom>
          <a:noFill/>
        </p:spPr>
        <p:txBody>
          <a:bodyPr wrap="square" rtlCol="0">
            <a:spAutoFit/>
          </a:bodyPr>
          <a:lstStyle/>
          <a:p>
            <a:r>
              <a:rPr lang="th-TH" sz="1800" b="1" dirty="0">
                <a:solidFill>
                  <a:srgbClr val="0070C0"/>
                </a:solidFill>
                <a:cs typeface="Arial" pitchFamily="34" charset="0"/>
              </a:rPr>
              <a:t>“</a:t>
            </a:r>
            <a:r>
              <a:rPr lang="en-US" sz="1800" b="1" dirty="0">
                <a:solidFill>
                  <a:srgbClr val="0070C0"/>
                </a:solidFill>
                <a:cs typeface="Arial" pitchFamily="34" charset="0"/>
              </a:rPr>
              <a:t>Average rainfall is 46% lower than normal</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sp>
        <p:nvSpPr>
          <p:cNvPr id="47" name="TextBox 46"/>
          <p:cNvSpPr txBox="1"/>
          <p:nvPr/>
        </p:nvSpPr>
        <p:spPr>
          <a:xfrm>
            <a:off x="7917720" y="3975283"/>
            <a:ext cx="4138000" cy="646331"/>
          </a:xfrm>
          <a:prstGeom prst="rect">
            <a:avLst/>
          </a:prstGeom>
          <a:noFill/>
        </p:spPr>
        <p:txBody>
          <a:bodyPr wrap="square" rtlCol="0">
            <a:spAutoFit/>
          </a:bodyPr>
          <a:lstStyle/>
          <a:p>
            <a:r>
              <a:rPr lang="th-TH" sz="1800" b="1" dirty="0">
                <a:solidFill>
                  <a:srgbClr val="0070C0"/>
                </a:solidFill>
                <a:cs typeface="Arial" pitchFamily="34" charset="0"/>
              </a:rPr>
              <a:t>“</a:t>
            </a:r>
            <a:r>
              <a:rPr lang="en-US" sz="1800" b="1" dirty="0">
                <a:solidFill>
                  <a:srgbClr val="0070C0"/>
                </a:solidFill>
                <a:cs typeface="Arial" pitchFamily="34" charset="0"/>
              </a:rPr>
              <a:t>Water levels at 45% of whole reservoirs capacity</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pic>
        <p:nvPicPr>
          <p:cNvPr id="48" name="Picture 47">
            <a:extLst>
              <a:ext uri="{FF2B5EF4-FFF2-40B4-BE49-F238E27FC236}">
                <a16:creationId xmlns="" xmlns:a16="http://schemas.microsoft.com/office/drawing/2014/main" id="{5F137103-072E-A547-B811-A3B00B48FDC0}"/>
              </a:ext>
            </a:extLst>
          </p:cNvPr>
          <p:cNvPicPr>
            <a:picLocks noChangeAspect="1"/>
          </p:cNvPicPr>
          <p:nvPr/>
        </p:nvPicPr>
        <p:blipFill>
          <a:blip r:embed="rId10"/>
          <a:stretch>
            <a:fillRect/>
          </a:stretch>
        </p:blipFill>
        <p:spPr>
          <a:xfrm>
            <a:off x="6307092" y="2511734"/>
            <a:ext cx="957413" cy="718060"/>
          </a:xfrm>
          <a:prstGeom prst="rect">
            <a:avLst/>
          </a:prstGeom>
        </p:spPr>
      </p:pic>
      <p:pic>
        <p:nvPicPr>
          <p:cNvPr id="49" name="Picture 48">
            <a:extLst>
              <a:ext uri="{FF2B5EF4-FFF2-40B4-BE49-F238E27FC236}">
                <a16:creationId xmlns="" xmlns:a16="http://schemas.microsoft.com/office/drawing/2014/main" id="{2484EB69-341A-674A-90A1-05736A9A316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249033" y="3866307"/>
            <a:ext cx="1073532" cy="805149"/>
          </a:xfrm>
          <a:prstGeom prst="rect">
            <a:avLst/>
          </a:prstGeom>
        </p:spPr>
      </p:pic>
      <p:pic>
        <p:nvPicPr>
          <p:cNvPr id="50" name="Picture 49">
            <a:extLst>
              <a:ext uri="{FF2B5EF4-FFF2-40B4-BE49-F238E27FC236}">
                <a16:creationId xmlns="" xmlns:a16="http://schemas.microsoft.com/office/drawing/2014/main" id="{DE8D2E16-CD9F-C240-BE41-9F922FFDB7C1}"/>
              </a:ext>
            </a:extLst>
          </p:cNvPr>
          <p:cNvPicPr>
            <a:picLocks noChangeAspect="1"/>
          </p:cNvPicPr>
          <p:nvPr/>
        </p:nvPicPr>
        <p:blipFill>
          <a:blip r:embed="rId12"/>
          <a:stretch>
            <a:fillRect/>
          </a:stretch>
        </p:blipFill>
        <p:spPr>
          <a:xfrm>
            <a:off x="6331798" y="5315821"/>
            <a:ext cx="907999" cy="680999"/>
          </a:xfrm>
          <a:prstGeom prst="rect">
            <a:avLst/>
          </a:prstGeom>
        </p:spPr>
      </p:pic>
      <p:sp>
        <p:nvSpPr>
          <p:cNvPr id="51" name="TextBox 50">
            <a:extLst>
              <a:ext uri="{FF2B5EF4-FFF2-40B4-BE49-F238E27FC236}">
                <a16:creationId xmlns="" xmlns:a16="http://schemas.microsoft.com/office/drawing/2014/main" id="{7FA5723D-2C0A-EB48-838D-DF059913B3BF}"/>
              </a:ext>
            </a:extLst>
          </p:cNvPr>
          <p:cNvSpPr txBox="1"/>
          <p:nvPr/>
        </p:nvSpPr>
        <p:spPr>
          <a:xfrm>
            <a:off x="5413937" y="3152340"/>
            <a:ext cx="2917107" cy="523220"/>
          </a:xfrm>
          <a:prstGeom prst="rect">
            <a:avLst/>
          </a:prstGeom>
          <a:noFill/>
        </p:spPr>
        <p:txBody>
          <a:bodyPr wrap="square" rtlCol="0">
            <a:spAutoFit/>
          </a:bodyPr>
          <a:lstStyle/>
          <a:p>
            <a:pPr algn="ctr"/>
            <a:r>
              <a:rPr lang="en-US" sz="1400" b="1" dirty="0">
                <a:solidFill>
                  <a:srgbClr val="E7E6E6">
                    <a:lumMod val="50000"/>
                  </a:srgbClr>
                </a:solidFill>
              </a:rPr>
              <a:t>Meteorological </a:t>
            </a:r>
          </a:p>
          <a:p>
            <a:pPr algn="ctr"/>
            <a:r>
              <a:rPr lang="en-US" sz="1400" b="1" dirty="0">
                <a:solidFill>
                  <a:srgbClr val="E7E6E6">
                    <a:lumMod val="50000"/>
                  </a:srgbClr>
                </a:solidFill>
              </a:rPr>
              <a:t>drought</a:t>
            </a:r>
          </a:p>
        </p:txBody>
      </p:sp>
      <p:sp>
        <p:nvSpPr>
          <p:cNvPr id="52" name="TextBox 51">
            <a:extLst>
              <a:ext uri="{FF2B5EF4-FFF2-40B4-BE49-F238E27FC236}">
                <a16:creationId xmlns="" xmlns:a16="http://schemas.microsoft.com/office/drawing/2014/main" id="{6D7DA6B7-38A3-BF44-8D8B-9878AE8E859E}"/>
              </a:ext>
            </a:extLst>
          </p:cNvPr>
          <p:cNvSpPr txBox="1"/>
          <p:nvPr/>
        </p:nvSpPr>
        <p:spPr>
          <a:xfrm>
            <a:off x="5460309" y="4636458"/>
            <a:ext cx="2651915" cy="523220"/>
          </a:xfrm>
          <a:prstGeom prst="rect">
            <a:avLst/>
          </a:prstGeom>
          <a:noFill/>
        </p:spPr>
        <p:txBody>
          <a:bodyPr wrap="square" rtlCol="0">
            <a:spAutoFit/>
          </a:bodyPr>
          <a:lstStyle/>
          <a:p>
            <a:pPr algn="ctr"/>
            <a:r>
              <a:rPr lang="en-US" sz="1400" b="1" dirty="0">
                <a:solidFill>
                  <a:srgbClr val="E7E6E6">
                    <a:lumMod val="50000"/>
                  </a:srgbClr>
                </a:solidFill>
              </a:rPr>
              <a:t>Hydrological</a:t>
            </a:r>
          </a:p>
          <a:p>
            <a:pPr algn="ctr"/>
            <a:r>
              <a:rPr lang="en-US" sz="1400" b="1" dirty="0">
                <a:solidFill>
                  <a:srgbClr val="E7E6E6">
                    <a:lumMod val="50000"/>
                  </a:srgbClr>
                </a:solidFill>
              </a:rPr>
              <a:t>drought</a:t>
            </a:r>
          </a:p>
        </p:txBody>
      </p:sp>
      <p:sp>
        <p:nvSpPr>
          <p:cNvPr id="53" name="TextBox 52">
            <a:extLst>
              <a:ext uri="{FF2B5EF4-FFF2-40B4-BE49-F238E27FC236}">
                <a16:creationId xmlns="" xmlns:a16="http://schemas.microsoft.com/office/drawing/2014/main" id="{AE60033D-D28C-CF40-99C1-9D06E15D6ABC}"/>
              </a:ext>
            </a:extLst>
          </p:cNvPr>
          <p:cNvSpPr txBox="1"/>
          <p:nvPr/>
        </p:nvSpPr>
        <p:spPr>
          <a:xfrm>
            <a:off x="5327243" y="6126387"/>
            <a:ext cx="2917107" cy="523220"/>
          </a:xfrm>
          <a:prstGeom prst="rect">
            <a:avLst/>
          </a:prstGeom>
          <a:noFill/>
        </p:spPr>
        <p:txBody>
          <a:bodyPr wrap="square" rtlCol="0">
            <a:spAutoFit/>
          </a:bodyPr>
          <a:lstStyle/>
          <a:p>
            <a:pPr algn="ctr"/>
            <a:r>
              <a:rPr lang="en-US" sz="1400" b="1" dirty="0">
                <a:solidFill>
                  <a:srgbClr val="E7E6E6">
                    <a:lumMod val="50000"/>
                  </a:srgbClr>
                </a:solidFill>
              </a:rPr>
              <a:t>Agricultural</a:t>
            </a:r>
          </a:p>
          <a:p>
            <a:pPr algn="ctr"/>
            <a:r>
              <a:rPr lang="en-US" sz="1400" b="1" dirty="0">
                <a:solidFill>
                  <a:srgbClr val="E7E6E6">
                    <a:lumMod val="50000"/>
                  </a:srgbClr>
                </a:solidFill>
              </a:rPr>
              <a:t>drought</a:t>
            </a:r>
          </a:p>
        </p:txBody>
      </p:sp>
      <p:sp>
        <p:nvSpPr>
          <p:cNvPr id="57" name="TextBox 56">
            <a:extLst>
              <a:ext uri="{FF2B5EF4-FFF2-40B4-BE49-F238E27FC236}">
                <a16:creationId xmlns="" xmlns:a16="http://schemas.microsoft.com/office/drawing/2014/main" id="{2863020D-2C3A-274C-B5CA-B8C6FD59C04E}"/>
              </a:ext>
            </a:extLst>
          </p:cNvPr>
          <p:cNvSpPr txBox="1"/>
          <p:nvPr/>
        </p:nvSpPr>
        <p:spPr>
          <a:xfrm>
            <a:off x="7716497" y="5452018"/>
            <a:ext cx="4481031" cy="923330"/>
          </a:xfrm>
          <a:prstGeom prst="rect">
            <a:avLst/>
          </a:prstGeom>
          <a:noFill/>
        </p:spPr>
        <p:txBody>
          <a:bodyPr wrap="square" rtlCol="0">
            <a:spAutoFit/>
          </a:bodyPr>
          <a:lstStyle/>
          <a:p>
            <a:pPr marL="98425" indent="-98425"/>
            <a:r>
              <a:rPr lang="th-TH" sz="1800" b="1" dirty="0">
                <a:solidFill>
                  <a:srgbClr val="0070C0"/>
                </a:solidFill>
                <a:cs typeface="Arial" pitchFamily="34" charset="0"/>
              </a:rPr>
              <a:t>“</a:t>
            </a:r>
            <a:r>
              <a:rPr lang="en-US" sz="1800" b="1" dirty="0">
                <a:solidFill>
                  <a:srgbClr val="0070C0"/>
                </a:solidFill>
                <a:cs typeface="Arial" pitchFamily="34" charset="0"/>
              </a:rPr>
              <a:t>Rain-fed rice plantations is suffering in the major basin </a:t>
            </a:r>
            <a:r>
              <a:rPr lang="en-US" sz="1800" b="1" dirty="0" smtClean="0">
                <a:solidFill>
                  <a:srgbClr val="0070C0"/>
                </a:solidFill>
                <a:cs typeface="Arial" pitchFamily="34" charset="0"/>
              </a:rPr>
              <a:t/>
            </a:r>
            <a:br>
              <a:rPr lang="en-US" sz="1800" b="1" dirty="0" smtClean="0">
                <a:solidFill>
                  <a:srgbClr val="0070C0"/>
                </a:solidFill>
                <a:cs typeface="Arial" pitchFamily="34" charset="0"/>
              </a:rPr>
            </a:br>
            <a:r>
              <a:rPr lang="en-US" sz="1800" b="1" dirty="0" smtClean="0">
                <a:solidFill>
                  <a:srgbClr val="0070C0"/>
                </a:solidFill>
                <a:cs typeface="Arial" pitchFamily="34" charset="0"/>
              </a:rPr>
              <a:t>i.e</a:t>
            </a:r>
            <a:r>
              <a:rPr lang="en-US" sz="1800" b="1" dirty="0">
                <a:solidFill>
                  <a:srgbClr val="0070C0"/>
                </a:solidFill>
                <a:cs typeface="Arial" pitchFamily="34" charset="0"/>
              </a:rPr>
              <a:t>. Chao Phraya river basin</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pic>
        <p:nvPicPr>
          <p:cNvPr id="58" name="Picture 9" descr="ผลการค้นหารูปภาพสำหรับ money icon"/>
          <p:cNvPicPr>
            <a:picLocks noChangeAspect="1" noChangeArrowheads="1"/>
          </p:cNvPicPr>
          <p:nvPr/>
        </p:nvPicPr>
        <p:blipFill>
          <a:blip r:embed="rId13" cstate="print">
            <a:clrChange>
              <a:clrFrom>
                <a:srgbClr val="000000">
                  <a:alpha val="0"/>
                </a:srgbClr>
              </a:clrFrom>
              <a:clrTo>
                <a:srgbClr val="000000">
                  <a:alpha val="0"/>
                </a:srgbClr>
              </a:clrTo>
            </a:clrChange>
          </a:blip>
          <a:srcRect/>
          <a:stretch>
            <a:fillRect/>
          </a:stretch>
        </p:blipFill>
        <p:spPr bwMode="auto">
          <a:xfrm>
            <a:off x="226427" y="4581128"/>
            <a:ext cx="853440" cy="640080"/>
          </a:xfrm>
          <a:prstGeom prst="rect">
            <a:avLst/>
          </a:prstGeom>
          <a:ln>
            <a:noFill/>
          </a:ln>
          <a:effectLst>
            <a:outerShdw blurRad="50800" dist="38100" dir="18900000" algn="bl" rotWithShape="0">
              <a:schemeClr val="bg1">
                <a:alpha val="40000"/>
              </a:schemeClr>
            </a:outerShdw>
          </a:effectLst>
        </p:spPr>
      </p:pic>
      <p:pic>
        <p:nvPicPr>
          <p:cNvPr id="1028" name="Picture 4" descr="à¸£à¸¹à¸à¸ à¸²à¸à¸à¸µà¹à¹à¸à¸µà¹à¸¢à¸§à¸à¹à¸­à¸"/>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6427" y="3645024"/>
            <a:ext cx="85344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à¸à¸¥à¸à¸²à¸£à¸à¹à¸à¸«à¸²à¸£à¸¹à¸à¸ à¸²à¸à¸ªà¸³à¸«à¸£à¸±à¸ icon GD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6427" y="5519244"/>
            <a:ext cx="85344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à¸à¸¥à¸à¸²à¸£à¸à¹à¸à¸«à¸²à¸£à¸¹à¸à¸ à¸²à¸à¸ªà¸³à¸«à¸£à¸±à¸ icon people"/>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5000" b="49846" l="5000" r="50231"/>
                    </a14:imgEffect>
                  </a14:imgLayer>
                </a14:imgProps>
              </a:ext>
              <a:ext uri="{28A0092B-C50C-407E-A947-70E740481C1C}">
                <a14:useLocalDpi xmlns:a14="http://schemas.microsoft.com/office/drawing/2010/main" val="0"/>
              </a:ext>
            </a:extLst>
          </a:blip>
          <a:srcRect r="50000" b="50000"/>
          <a:stretch/>
        </p:blipFill>
        <p:spPr bwMode="auto">
          <a:xfrm>
            <a:off x="47328" y="2590990"/>
            <a:ext cx="1097280" cy="82296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212144" y="3810526"/>
            <a:ext cx="5036887"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a:solidFill>
                  <a:srgbClr val="002060"/>
                </a:solidFill>
                <a:cs typeface="Arial" pitchFamily="34" charset="0"/>
              </a:rPr>
              <a:t>Impacted of  </a:t>
            </a:r>
            <a:r>
              <a:rPr lang="en-US" sz="1600" b="1" dirty="0" smtClean="0">
                <a:solidFill>
                  <a:srgbClr val="002060"/>
                </a:solidFill>
                <a:cs typeface="Arial" pitchFamily="34" charset="0"/>
              </a:rPr>
              <a:t>4.04 Million </a:t>
            </a:r>
            <a:r>
              <a:rPr lang="en-US" sz="1600" b="1" dirty="0">
                <a:solidFill>
                  <a:srgbClr val="002060"/>
                </a:solidFill>
                <a:cs typeface="Arial" pitchFamily="34" charset="0"/>
              </a:rPr>
              <a:t>households </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0" name="TextBox 59"/>
          <p:cNvSpPr txBox="1"/>
          <p:nvPr/>
        </p:nvSpPr>
        <p:spPr>
          <a:xfrm>
            <a:off x="1214236" y="5682734"/>
            <a:ext cx="5034795"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a:solidFill>
                  <a:srgbClr val="002060"/>
                </a:solidFill>
                <a:cs typeface="Arial" pitchFamily="34" charset="0"/>
              </a:rPr>
              <a:t>GDP revised down from 2.6 </a:t>
            </a:r>
            <a:r>
              <a:rPr lang="en-US" sz="1600" b="1" dirty="0" smtClean="0">
                <a:solidFill>
                  <a:srgbClr val="002060"/>
                </a:solidFill>
                <a:cs typeface="Arial" pitchFamily="34" charset="0"/>
              </a:rPr>
              <a:t>% </a:t>
            </a:r>
            <a:r>
              <a:rPr lang="en-US" sz="1600" b="1" dirty="0">
                <a:solidFill>
                  <a:srgbClr val="002060"/>
                </a:solidFill>
                <a:cs typeface="Arial" pitchFamily="34" charset="0"/>
              </a:rPr>
              <a:t>to 1.0 </a:t>
            </a:r>
            <a:r>
              <a:rPr lang="en-US" sz="1600" b="1" dirty="0" smtClean="0">
                <a:solidFill>
                  <a:srgbClr val="002060"/>
                </a:solidFill>
                <a:cs typeface="Arial" pitchFamily="34" charset="0"/>
              </a:rPr>
              <a:t>%</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1" name="Rectangle 60">
            <a:extLst>
              <a:ext uri="{FF2B5EF4-FFF2-40B4-BE49-F238E27FC236}">
                <a16:creationId xmlns="" xmlns:a16="http://schemas.microsoft.com/office/drawing/2014/main" id="{9E47BED1-DF1C-7047-B26F-2447FB029F8C}"/>
              </a:ext>
            </a:extLst>
          </p:cNvPr>
          <p:cNvSpPr/>
          <p:nvPr/>
        </p:nvSpPr>
        <p:spPr>
          <a:xfrm>
            <a:off x="143339" y="6519447"/>
            <a:ext cx="2989646" cy="307777"/>
          </a:xfrm>
          <a:prstGeom prst="rect">
            <a:avLst/>
          </a:prstGeom>
        </p:spPr>
        <p:txBody>
          <a:bodyPr wrap="none">
            <a:spAutoFit/>
          </a:bodyPr>
          <a:lstStyle/>
          <a:p>
            <a:r>
              <a:rPr lang="en-US" sz="1400" i="1" dirty="0">
                <a:solidFill>
                  <a:prstClr val="black">
                    <a:lumMod val="50000"/>
                    <a:lumOff val="50000"/>
                  </a:prstClr>
                </a:solidFill>
              </a:rPr>
              <a:t>Source: </a:t>
            </a:r>
            <a:r>
              <a:rPr lang="en-US" sz="1400" i="1" dirty="0" smtClean="0">
                <a:solidFill>
                  <a:prstClr val="black">
                    <a:lumMod val="50000"/>
                    <a:lumOff val="50000"/>
                  </a:prstClr>
                </a:solidFill>
              </a:rPr>
              <a:t>Bank of Thailand /World Bank</a:t>
            </a:r>
            <a:endParaRPr lang="en-US" sz="1400" i="1" dirty="0">
              <a:solidFill>
                <a:prstClr val="black">
                  <a:lumMod val="50000"/>
                  <a:lumOff val="50000"/>
                </a:prstClr>
              </a:solidFill>
            </a:endParaRPr>
          </a:p>
        </p:txBody>
      </p:sp>
      <p:sp>
        <p:nvSpPr>
          <p:cNvPr id="62" name="TextBox 61"/>
          <p:cNvSpPr txBox="1"/>
          <p:nvPr/>
        </p:nvSpPr>
        <p:spPr>
          <a:xfrm>
            <a:off x="1238445" y="2924944"/>
            <a:ext cx="4761545"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a:solidFill>
                  <a:srgbClr val="002060"/>
                </a:solidFill>
                <a:cs typeface="Arial" pitchFamily="34" charset="0"/>
              </a:rPr>
              <a:t>Impacted of  </a:t>
            </a:r>
            <a:r>
              <a:rPr lang="en-US" sz="1600" b="1" dirty="0" smtClean="0">
                <a:solidFill>
                  <a:srgbClr val="002060"/>
                </a:solidFill>
                <a:cs typeface="Arial" pitchFamily="34" charset="0"/>
              </a:rPr>
              <a:t>13.43 Million people </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3" name="TextBox 62"/>
          <p:cNvSpPr txBox="1"/>
          <p:nvPr/>
        </p:nvSpPr>
        <p:spPr>
          <a:xfrm>
            <a:off x="1199456" y="4746630"/>
            <a:ext cx="4800533"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smtClean="0">
                <a:solidFill>
                  <a:srgbClr val="002060"/>
                </a:solidFill>
                <a:cs typeface="Arial" pitchFamily="34" charset="0"/>
              </a:rPr>
              <a:t>Damage </a:t>
            </a:r>
            <a:r>
              <a:rPr lang="en-US" sz="1600" b="1" dirty="0">
                <a:solidFill>
                  <a:srgbClr val="002060"/>
                </a:solidFill>
                <a:cs typeface="Arial" pitchFamily="34" charset="0"/>
              </a:rPr>
              <a:t>cost  THB 1,440 billion</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Tree>
    <p:extLst>
      <p:ext uri="{BB962C8B-B14F-4D97-AF65-F5344CB8AC3E}">
        <p14:creationId xmlns:p14="http://schemas.microsoft.com/office/powerpoint/2010/main" val="17723671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29676-89DB-473E-8770-464BDB022806}"/>
              </a:ext>
            </a:extLst>
          </p:cNvPr>
          <p:cNvSpPr>
            <a:spLocks noGrp="1"/>
          </p:cNvSpPr>
          <p:nvPr>
            <p:ph type="title"/>
          </p:nvPr>
        </p:nvSpPr>
        <p:spPr/>
        <p:txBody>
          <a:bodyPr/>
          <a:lstStyle/>
          <a:p>
            <a:pPr algn="r"/>
            <a:r>
              <a:rPr lang="en-US" dirty="0"/>
              <a:t>Key Issues</a:t>
            </a:r>
          </a:p>
        </p:txBody>
      </p:sp>
      <p:sp>
        <p:nvSpPr>
          <p:cNvPr id="3" name="Content Placeholder 2">
            <a:extLst>
              <a:ext uri="{FF2B5EF4-FFF2-40B4-BE49-F238E27FC236}">
                <a16:creationId xmlns:a16="http://schemas.microsoft.com/office/drawing/2014/main" xmlns="" id="{943158C7-7A32-46F9-ADBA-0A3D3FD1E23A}"/>
              </a:ext>
            </a:extLst>
          </p:cNvPr>
          <p:cNvSpPr>
            <a:spLocks noGrp="1"/>
          </p:cNvSpPr>
          <p:nvPr>
            <p:ph idx="1"/>
          </p:nvPr>
        </p:nvSpPr>
        <p:spPr>
          <a:xfrm>
            <a:off x="838200" y="1525976"/>
            <a:ext cx="10515600" cy="4351338"/>
          </a:xfrm>
        </p:spPr>
        <p:txBody>
          <a:bodyPr>
            <a:normAutofit fontScale="85000" lnSpcReduction="20000"/>
          </a:bodyPr>
          <a:lstStyle/>
          <a:p>
            <a:r>
              <a:rPr lang="en-US" dirty="0"/>
              <a:t>In 2011, the Great Flood suffered of around 800 lives and over $45 billion in damages</a:t>
            </a:r>
          </a:p>
          <a:p>
            <a:r>
              <a:rPr lang="en-US" dirty="0"/>
              <a:t>In 2013, Thailand has recently embarked on an ambitious water management program ($11.7 billion), consisting of 9 modules including new dam and reservoir construction, watercourse management (river embankments), and a flood forecasting system.</a:t>
            </a:r>
          </a:p>
          <a:p>
            <a:r>
              <a:rPr lang="en-US" dirty="0"/>
              <a:t>Accurate knowledge of spatial-topology</a:t>
            </a:r>
            <a:r>
              <a:rPr lang="th-TH" dirty="0"/>
              <a:t> </a:t>
            </a:r>
            <a:r>
              <a:rPr lang="en-US" dirty="0"/>
              <a:t>are essential elements in determining flood forecasting, flood hazard mapping and water course planning : For example </a:t>
            </a:r>
          </a:p>
          <a:p>
            <a:pPr lvl="2"/>
            <a:r>
              <a:rPr lang="en-US" dirty="0"/>
              <a:t>comprehensive elevation mapping,</a:t>
            </a:r>
            <a:endParaRPr lang="th-TH" dirty="0"/>
          </a:p>
          <a:p>
            <a:pPr lvl="2"/>
            <a:r>
              <a:rPr lang="en-US" dirty="0"/>
              <a:t>the reservoir and dam depths for water volume calculations, </a:t>
            </a:r>
            <a:endParaRPr lang="th-TH" dirty="0"/>
          </a:p>
          <a:p>
            <a:pPr lvl="2"/>
            <a:r>
              <a:rPr lang="en-US" dirty="0"/>
              <a:t>river basin mapping, </a:t>
            </a:r>
            <a:endParaRPr lang="th-TH" dirty="0"/>
          </a:p>
          <a:p>
            <a:pPr lvl="2"/>
            <a:r>
              <a:rPr lang="en-US" dirty="0"/>
              <a:t>silting and dredging activities, </a:t>
            </a:r>
            <a:endParaRPr lang="th-TH" dirty="0"/>
          </a:p>
          <a:p>
            <a:pPr lvl="2"/>
            <a:r>
              <a:rPr lang="en-US" dirty="0"/>
              <a:t>and inland water retention and </a:t>
            </a:r>
            <a:endParaRPr lang="th-TH" dirty="0"/>
          </a:p>
          <a:p>
            <a:pPr lvl="2"/>
            <a:r>
              <a:rPr lang="en-US" dirty="0"/>
              <a:t>soil moisture content </a:t>
            </a:r>
          </a:p>
          <a:p>
            <a:pPr lvl="2"/>
            <a:r>
              <a:rPr lang="en-US" dirty="0" err="1"/>
              <a:t>etc</a:t>
            </a:r>
            <a:endParaRPr lang="th-TH" dirty="0"/>
          </a:p>
          <a:p>
            <a:pPr lvl="2"/>
            <a:endParaRPr lang="th-TH" dirty="0"/>
          </a:p>
        </p:txBody>
      </p:sp>
    </p:spTree>
    <p:extLst>
      <p:ext uri="{BB962C8B-B14F-4D97-AF65-F5344CB8AC3E}">
        <p14:creationId xmlns:p14="http://schemas.microsoft.com/office/powerpoint/2010/main" val="11267588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203200" y="1"/>
            <a:ext cx="11105341"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a:solidFill>
                  <a:prstClr val="black"/>
                </a:solidFill>
                <a:latin typeface="Gill Sans MT" panose="020B0502020104020203" pitchFamily="34" charset="0"/>
              </a:rPr>
              <a:t>Management: Flood and Drought Resilience (Area Based)</a:t>
            </a:r>
          </a:p>
        </p:txBody>
      </p:sp>
      <p:grpSp>
        <p:nvGrpSpPr>
          <p:cNvPr id="17" name="Group 16"/>
          <p:cNvGrpSpPr/>
          <p:nvPr/>
        </p:nvGrpSpPr>
        <p:grpSpPr>
          <a:xfrm>
            <a:off x="5056" y="613719"/>
            <a:ext cx="12186944" cy="585156"/>
            <a:chOff x="3792" y="756594"/>
            <a:chExt cx="9140208" cy="585156"/>
          </a:xfrm>
        </p:grpSpPr>
        <p:sp>
          <p:nvSpPr>
            <p:cNvPr id="18" name="TextBox 17"/>
            <p:cNvSpPr txBox="1"/>
            <p:nvPr/>
          </p:nvSpPr>
          <p:spPr>
            <a:xfrm>
              <a:off x="3792" y="756594"/>
              <a:ext cx="6949440" cy="584776"/>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584776"/>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584776"/>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584776"/>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584776"/>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584776"/>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3"/>
            <a:ext cx="857941"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0185401" y="6306613"/>
            <a:ext cx="2012127"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7</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9" name="TextBox 28">
            <a:extLst>
              <a:ext uri="{FF2B5EF4-FFF2-40B4-BE49-F238E27FC236}">
                <a16:creationId xmlns:a16="http://schemas.microsoft.com/office/drawing/2014/main" xmlns="" id="{F60DAA3E-03F7-4332-A5C0-FFB7AD0656CA}"/>
              </a:ext>
            </a:extLst>
          </p:cNvPr>
          <p:cNvSpPr txBox="1"/>
          <p:nvPr/>
        </p:nvSpPr>
        <p:spPr>
          <a:xfrm>
            <a:off x="3695734" y="6233121"/>
            <a:ext cx="8470748" cy="307777"/>
          </a:xfrm>
          <a:prstGeom prst="rect">
            <a:avLst/>
          </a:prstGeom>
          <a:noFill/>
        </p:spPr>
        <p:txBody>
          <a:bodyPr wrap="square" rtlCol="0">
            <a:spAutoFit/>
          </a:bodyPr>
          <a:lstStyle/>
          <a:p>
            <a:r>
              <a:rPr lang="en-US" sz="1400" dirty="0">
                <a:solidFill>
                  <a:srgbClr val="C00000"/>
                </a:solidFill>
                <a:cs typeface="TH SarabunPSK" panose="020B0500040200020003" pitchFamily="34" charset="-34"/>
              </a:rPr>
              <a:t>* Urgent development area such as special economic zones and tourism location.</a:t>
            </a:r>
          </a:p>
        </p:txBody>
      </p:sp>
      <p:pic>
        <p:nvPicPr>
          <p:cNvPr id="30" name="Picture 29">
            <a:extLst>
              <a:ext uri="{FF2B5EF4-FFF2-40B4-BE49-F238E27FC236}">
                <a16:creationId xmlns:a16="http://schemas.microsoft.com/office/drawing/2014/main" xmlns="" id="{8DA52E5A-BDCE-49A1-A72B-18073A6410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80" y="814032"/>
            <a:ext cx="3795851" cy="4251744"/>
          </a:xfrm>
          <a:prstGeom prst="rect">
            <a:avLst/>
          </a:prstGeom>
          <a:ln>
            <a:solidFill>
              <a:schemeClr val="tx1"/>
            </a:solidFill>
          </a:ln>
          <a:effectLst>
            <a:outerShdw blurRad="50800" dist="38100" dir="2700000" algn="tl" rotWithShape="0">
              <a:prstClr val="black">
                <a:alpha val="40000"/>
              </a:prstClr>
            </a:outerShdw>
          </a:effectLst>
        </p:spPr>
      </p:pic>
      <p:sp>
        <p:nvSpPr>
          <p:cNvPr id="31" name="Slide Number Placeholder 3">
            <a:extLst>
              <a:ext uri="{FF2B5EF4-FFF2-40B4-BE49-F238E27FC236}">
                <a16:creationId xmlns:a16="http://schemas.microsoft.com/office/drawing/2014/main" xmlns="" id="{A43E1F71-E6DC-4220-8479-7FCD30B8F8C3}"/>
              </a:ext>
            </a:extLst>
          </p:cNvPr>
          <p:cNvSpPr>
            <a:spLocks noGrp="1"/>
          </p:cNvSpPr>
          <p:nvPr>
            <p:ph type="sldNum" sz="quarter" idx="12"/>
          </p:nvPr>
        </p:nvSpPr>
        <p:spPr>
          <a:xfrm>
            <a:off x="8737600" y="6356358"/>
            <a:ext cx="2844800" cy="365125"/>
          </a:xfrm>
        </p:spPr>
        <p:txBody>
          <a:bodyPr/>
          <a:lstStyle/>
          <a:p>
            <a:pPr>
              <a:defRPr/>
            </a:pPr>
            <a:fld id="{4856286C-81C8-4A4C-AF38-4FFD3AFB53D8}" type="slidenum">
              <a:rPr lang="th-TH" smtClean="0"/>
              <a:pPr>
                <a:defRPr/>
              </a:pPr>
              <a:t>7</a:t>
            </a:fld>
            <a:endParaRPr lang="th-TH" dirty="0"/>
          </a:p>
        </p:txBody>
      </p:sp>
      <p:sp>
        <p:nvSpPr>
          <p:cNvPr id="32" name="Oval 31">
            <a:extLst>
              <a:ext uri="{FF2B5EF4-FFF2-40B4-BE49-F238E27FC236}">
                <a16:creationId xmlns:a16="http://schemas.microsoft.com/office/drawing/2014/main" xmlns="" id="{0F1C700D-8DC4-4E27-B455-33DF7B8C8B93}"/>
              </a:ext>
            </a:extLst>
          </p:cNvPr>
          <p:cNvSpPr>
            <a:spLocks noChangeAspect="1"/>
          </p:cNvSpPr>
          <p:nvPr/>
        </p:nvSpPr>
        <p:spPr>
          <a:xfrm>
            <a:off x="8702401" y="2411314"/>
            <a:ext cx="243840" cy="182880"/>
          </a:xfrm>
          <a:prstGeom prst="ellipse">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54">
              <a:defRPr/>
            </a:pPr>
            <a:endParaRPr lang="th-TH" sz="1600" b="1" dirty="0">
              <a:solidFill>
                <a:srgbClr val="FFFFFF"/>
              </a:solidFill>
              <a:cs typeface="TH SarabunPSK" panose="020B0500040200020003" pitchFamily="34" charset="-34"/>
            </a:endParaRPr>
          </a:p>
        </p:txBody>
      </p:sp>
      <p:sp>
        <p:nvSpPr>
          <p:cNvPr id="33" name="Oval 32">
            <a:extLst>
              <a:ext uri="{FF2B5EF4-FFF2-40B4-BE49-F238E27FC236}">
                <a16:creationId xmlns:a16="http://schemas.microsoft.com/office/drawing/2014/main" xmlns="" id="{8A59C6C2-BB7C-426F-A0CE-8E5002017F48}"/>
              </a:ext>
            </a:extLst>
          </p:cNvPr>
          <p:cNvSpPr>
            <a:spLocks noChangeAspect="1"/>
          </p:cNvSpPr>
          <p:nvPr/>
        </p:nvSpPr>
        <p:spPr>
          <a:xfrm>
            <a:off x="8702401" y="2702941"/>
            <a:ext cx="243840" cy="182880"/>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54">
              <a:defRPr/>
            </a:pPr>
            <a:endParaRPr lang="th-TH" sz="1600" b="1" dirty="0">
              <a:solidFill>
                <a:prstClr val="black"/>
              </a:solidFill>
              <a:cs typeface="TH SarabunPSK" panose="020B0500040200020003" pitchFamily="34" charset="-34"/>
            </a:endParaRPr>
          </a:p>
        </p:txBody>
      </p:sp>
      <p:graphicFrame>
        <p:nvGraphicFramePr>
          <p:cNvPr id="34" name="Table 33">
            <a:extLst>
              <a:ext uri="{FF2B5EF4-FFF2-40B4-BE49-F238E27FC236}">
                <a16:creationId xmlns:a16="http://schemas.microsoft.com/office/drawing/2014/main" xmlns="" id="{C1F1B3E3-4338-46B9-A47B-6CB2EE54CEBF}"/>
              </a:ext>
            </a:extLst>
          </p:cNvPr>
          <p:cNvGraphicFramePr>
            <a:graphicFrameLocks noGrp="1"/>
          </p:cNvGraphicFramePr>
          <p:nvPr>
            <p:extLst>
              <p:ext uri="{D42A27DB-BD31-4B8C-83A1-F6EECF244321}">
                <p14:modId xmlns:p14="http://schemas.microsoft.com/office/powerpoint/2010/main" val="670392476"/>
              </p:ext>
            </p:extLst>
          </p:nvPr>
        </p:nvGraphicFramePr>
        <p:xfrm>
          <a:off x="3825231" y="823642"/>
          <a:ext cx="8311056" cy="49379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18641">
                  <a:extLst>
                    <a:ext uri="{9D8B030D-6E8A-4147-A177-3AD203B41FA5}">
                      <a16:colId xmlns:a16="http://schemas.microsoft.com/office/drawing/2014/main" xmlns="" val="512518636"/>
                    </a:ext>
                  </a:extLst>
                </a:gridCol>
                <a:gridCol w="1139936">
                  <a:extLst>
                    <a:ext uri="{9D8B030D-6E8A-4147-A177-3AD203B41FA5}">
                      <a16:colId xmlns:a16="http://schemas.microsoft.com/office/drawing/2014/main" xmlns="" val="241394532"/>
                    </a:ext>
                  </a:extLst>
                </a:gridCol>
                <a:gridCol w="1133856">
                  <a:extLst>
                    <a:ext uri="{9D8B030D-6E8A-4147-A177-3AD203B41FA5}">
                      <a16:colId xmlns:a16="http://schemas.microsoft.com/office/drawing/2014/main" xmlns="" val="3867336346"/>
                    </a:ext>
                  </a:extLst>
                </a:gridCol>
                <a:gridCol w="1445599">
                  <a:extLst>
                    <a:ext uri="{9D8B030D-6E8A-4147-A177-3AD203B41FA5}">
                      <a16:colId xmlns:a16="http://schemas.microsoft.com/office/drawing/2014/main" xmlns="" val="2791731212"/>
                    </a:ext>
                  </a:extLst>
                </a:gridCol>
                <a:gridCol w="1062007">
                  <a:extLst>
                    <a:ext uri="{9D8B030D-6E8A-4147-A177-3AD203B41FA5}">
                      <a16:colId xmlns:a16="http://schemas.microsoft.com/office/drawing/2014/main" xmlns="" val="1430723653"/>
                    </a:ext>
                  </a:extLst>
                </a:gridCol>
                <a:gridCol w="1363285">
                  <a:extLst>
                    <a:ext uri="{9D8B030D-6E8A-4147-A177-3AD203B41FA5}">
                      <a16:colId xmlns:a16="http://schemas.microsoft.com/office/drawing/2014/main" xmlns="" val="859316843"/>
                    </a:ext>
                  </a:extLst>
                </a:gridCol>
                <a:gridCol w="1047732">
                  <a:extLst>
                    <a:ext uri="{9D8B030D-6E8A-4147-A177-3AD203B41FA5}">
                      <a16:colId xmlns:a16="http://schemas.microsoft.com/office/drawing/2014/main" xmlns="" val="1507798983"/>
                    </a:ext>
                  </a:extLst>
                </a:gridCol>
              </a:tblGrid>
              <a:tr h="351468">
                <a:tc gridSpan="3">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n-lt"/>
                          <a:ea typeface="+mn-ea"/>
                          <a:cs typeface="TH SarabunPSK" panose="020B0500040200020003" pitchFamily="34" charset="-34"/>
                        </a:rPr>
                        <a:t>Area-Based</a:t>
                      </a:r>
                    </a:p>
                  </a:txBody>
                  <a:tcPr marL="121920" marR="12192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2000" dirty="0">
                        <a:latin typeface="TH SarabunPSK" panose="020B0500040200020003" pitchFamily="34" charset="-34"/>
                        <a:cs typeface="TH SarabunPSK" panose="020B0500040200020003" pitchFamily="34" charset="-34"/>
                      </a:endParaRPr>
                    </a:p>
                  </a:txBody>
                  <a:tcPr anchor="ctr">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TH SarabunPSK" panose="020B0500040200020003" pitchFamily="34" charset="-34"/>
                        <a:ea typeface="+mn-ea"/>
                        <a:cs typeface="TH SarabunPSK" panose="020B0500040200020003" pitchFamily="34" charset="-34"/>
                      </a:endParaRPr>
                    </a:p>
                  </a:txBody>
                  <a:tcPr>
                    <a:solidFill>
                      <a:schemeClr val="tx2"/>
                    </a:solidFill>
                  </a:tcPr>
                </a:tc>
                <a:tc gridSpan="2">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n-lt"/>
                          <a:ea typeface="+mn-ea"/>
                          <a:cs typeface="TH SarabunPSK" panose="020B0500040200020003" pitchFamily="34" charset="-34"/>
                        </a:rPr>
                        <a:t>Problem Area</a:t>
                      </a:r>
                    </a:p>
                  </a:txBody>
                  <a:tcPr marL="60960" marR="60960" anchor="b">
                    <a:lnT w="12700" cap="flat" cmpd="sng" algn="ctr">
                      <a:solidFill>
                        <a:schemeClr val="tx1"/>
                      </a:solidFill>
                      <a:prstDash val="solid"/>
                      <a:round/>
                      <a:headEnd type="none" w="med" len="med"/>
                      <a:tailEnd type="none" w="med" len="med"/>
                    </a:lnT>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1800" dirty="0">
                        <a:latin typeface="TH SarabunPSK" panose="020B0500040200020003" pitchFamily="34" charset="-34"/>
                        <a:cs typeface="TH SarabunPSK" panose="020B0500040200020003" pitchFamily="34" charset="-34"/>
                      </a:endParaRPr>
                    </a:p>
                  </a:txBody>
                  <a:tcPr/>
                </a:tc>
                <a:tc gridSpan="2">
                  <a:txBody>
                    <a:bodyPr/>
                    <a:lstStyle/>
                    <a:p>
                      <a:pPr algn="ctr">
                        <a:lnSpc>
                          <a:spcPct val="100000"/>
                        </a:lnSpc>
                      </a:pPr>
                      <a:r>
                        <a:rPr lang="en-US" sz="1600" dirty="0">
                          <a:latin typeface="+mn-lt"/>
                          <a:cs typeface="TH SarabunPSK" panose="020B0500040200020003" pitchFamily="34" charset="-34"/>
                        </a:rPr>
                        <a:t>Developed Area</a:t>
                      </a:r>
                    </a:p>
                  </a:txBody>
                  <a:tcPr marL="121920" marR="12192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tc hMerge="1">
                  <a:txBody>
                    <a:bodyPr/>
                    <a:lstStyle/>
                    <a:p>
                      <a:pPr algn="ctr"/>
                      <a:endParaRPr lang="en-US" sz="1800" dirty="0">
                        <a:latin typeface="TH SarabunPSK" panose="020B0500040200020003" pitchFamily="34" charset="-34"/>
                        <a:cs typeface="TH SarabunPSK" panose="020B0500040200020003" pitchFamily="34" charset="-34"/>
                      </a:endParaRPr>
                    </a:p>
                  </a:txBody>
                  <a:tcPr/>
                </a:tc>
                <a:extLst>
                  <a:ext uri="{0D108BD9-81ED-4DB2-BD59-A6C34878D82A}">
                    <a16:rowId xmlns:a16="http://schemas.microsoft.com/office/drawing/2014/main" xmlns="" val="3073478080"/>
                  </a:ext>
                </a:extLst>
              </a:tr>
              <a:tr h="470030">
                <a:tc>
                  <a:txBody>
                    <a:bodyPr/>
                    <a:lstStyle/>
                    <a:p>
                      <a:pPr algn="ctr"/>
                      <a:endParaRPr lang="en-US" sz="1600" b="1" i="1" dirty="0">
                        <a:solidFill>
                          <a:schemeClr val="tx1"/>
                        </a:solidFill>
                        <a:effectLst>
                          <a:outerShdw blurRad="38100" dist="38100" dir="2700000" algn="tl">
                            <a:srgbClr val="000000">
                              <a:alpha val="43137"/>
                            </a:srgbClr>
                          </a:outerShdw>
                        </a:effectLst>
                        <a:latin typeface="+mn-lt"/>
                        <a:cs typeface="TH SarabunPSK" panose="020B0500040200020003" pitchFamily="34" charset="-34"/>
                      </a:endParaRPr>
                    </a:p>
                  </a:txBody>
                  <a:tcPr marL="121920" marR="121920" anchor="ctr">
                    <a:lnL w="12700" cap="flat" cmpd="sng" algn="ctr">
                      <a:solidFill>
                        <a:schemeClr val="tx1"/>
                      </a:solidFill>
                      <a:prstDash val="solid"/>
                      <a:round/>
                      <a:headEnd type="none" w="med" len="med"/>
                      <a:tailEnd type="none" w="med" len="med"/>
                    </a:lnL>
                  </a:tcP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121920" marR="121920" anchor="ctr"/>
                </a:tc>
                <a:tc>
                  <a:txBody>
                    <a:bodyPr/>
                    <a:lstStyle/>
                    <a:p>
                      <a:pPr marL="0" algn="ctr" defTabSz="685783" rtl="0" eaLnBrk="1" fontAlgn="b" latinLnBrk="0" hangingPunct="1"/>
                      <a:r>
                        <a:rPr lang="en-US" sz="1400" b="1" u="none" dirty="0">
                          <a:effectLst/>
                          <a:latin typeface="+mn-lt"/>
                          <a:cs typeface="TH SarabunPSK" panose="020B0500040200020003" pitchFamily="34" charset="-34"/>
                        </a:rPr>
                        <a:t>million hectare</a:t>
                      </a:r>
                      <a:endParaRPr lang="en-US" sz="1400" b="1" u="none" kern="1200" dirty="0">
                        <a:solidFill>
                          <a:schemeClr val="tx1"/>
                        </a:solidFill>
                        <a:effectLst/>
                        <a:latin typeface="+mn-lt"/>
                        <a:ea typeface="+mn-ea"/>
                        <a:cs typeface="TH SarabunPSK" panose="020B0500040200020003" pitchFamily="34" charset="-34"/>
                      </a:endParaRPr>
                    </a:p>
                  </a:txBody>
                  <a:tcPr marL="12700" marR="121920" marT="9525" marB="0" anchor="ct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0" marR="121920" anchor="ctr"/>
                </a:tc>
                <a:tc>
                  <a:txBody>
                    <a:bodyPr/>
                    <a:lstStyle/>
                    <a:p>
                      <a:pPr algn="ctr"/>
                      <a:r>
                        <a:rPr lang="en-US" sz="1400" b="1" u="none" dirty="0">
                          <a:effectLst/>
                          <a:latin typeface="+mn-lt"/>
                          <a:cs typeface="TH SarabunPSK" panose="020B0500040200020003" pitchFamily="34" charset="-34"/>
                        </a:rPr>
                        <a:t>million hectare</a:t>
                      </a:r>
                      <a:endParaRPr lang="en-US" sz="1400" b="1" u="none" dirty="0">
                        <a:solidFill>
                          <a:schemeClr val="tx1"/>
                        </a:solidFill>
                        <a:effectLst/>
                        <a:latin typeface="+mn-lt"/>
                        <a:cs typeface="TH SarabunPSK" panose="020B0500040200020003" pitchFamily="34" charset="-34"/>
                      </a:endParaRPr>
                    </a:p>
                  </a:txBody>
                  <a:tcPr marL="121920" marR="121920" anchor="ct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0" marR="121920" anchor="ctr"/>
                </a:tc>
                <a:tc>
                  <a:txBody>
                    <a:bodyPr/>
                    <a:lstStyle/>
                    <a:p>
                      <a:pPr algn="ctr"/>
                      <a:r>
                        <a:rPr lang="en-US" sz="1400" b="1" u="none" dirty="0">
                          <a:effectLst/>
                          <a:latin typeface="+mn-lt"/>
                          <a:cs typeface="TH SarabunPSK" panose="020B0500040200020003" pitchFamily="34" charset="-34"/>
                        </a:rPr>
                        <a:t>million hectare</a:t>
                      </a:r>
                      <a:endParaRPr lang="en-US" sz="1400" b="1" u="none" dirty="0">
                        <a:solidFill>
                          <a:schemeClr val="tx1"/>
                        </a:solidFill>
                        <a:effectLst/>
                        <a:latin typeface="+mn-lt"/>
                        <a:cs typeface="TH SarabunPSK" panose="020B0500040200020003" pitchFamily="34" charset="-34"/>
                      </a:endParaRP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534224498"/>
                  </a:ext>
                </a:extLst>
              </a:tr>
              <a:tr h="470030">
                <a:tc>
                  <a:txBody>
                    <a:bodyPr/>
                    <a:lstStyle/>
                    <a:p>
                      <a:pPr algn="l"/>
                      <a:r>
                        <a:rPr lang="en-US" sz="1200" b="1" i="1" dirty="0">
                          <a:solidFill>
                            <a:schemeClr val="tx1"/>
                          </a:solidFill>
                          <a:effectLst/>
                          <a:latin typeface="+mn-lt"/>
                          <a:cs typeface="TH SarabunPSK" panose="020B0500040200020003" pitchFamily="34" charset="-34"/>
                        </a:rPr>
                        <a:t>Total Area</a:t>
                      </a: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b="1" u="sng" dirty="0">
                          <a:solidFill>
                            <a:schemeClr val="tx1"/>
                          </a:solidFill>
                          <a:effectLst/>
                          <a:latin typeface="+mj-lt"/>
                          <a:cs typeface="+mj-cs"/>
                        </a:rPr>
                        <a:t>66</a:t>
                      </a:r>
                    </a:p>
                  </a:txBody>
                  <a:tcPr marL="121920" marR="121920"/>
                </a:tc>
                <a:tc>
                  <a:txBody>
                    <a:bodyPr/>
                    <a:lstStyle/>
                    <a:p>
                      <a:pPr marL="0" algn="ctr" defTabSz="685783" rtl="0" eaLnBrk="1" fontAlgn="b" latinLnBrk="0" hangingPunct="1"/>
                      <a:r>
                        <a:rPr lang="en-US" sz="1400" b="1" u="sng" kern="1200" dirty="0">
                          <a:solidFill>
                            <a:schemeClr val="tx1"/>
                          </a:solidFill>
                          <a:effectLst/>
                          <a:latin typeface="+mn-lt"/>
                          <a:ea typeface="+mn-ea"/>
                          <a:cs typeface="+mj-cs"/>
                        </a:rPr>
                        <a:t>4.75</a:t>
                      </a:r>
                    </a:p>
                  </a:txBody>
                  <a:tcPr marL="12700" marR="121920" marT="9525" marB="0"/>
                </a:tc>
                <a:tc>
                  <a:txBody>
                    <a:bodyPr/>
                    <a:lstStyle/>
                    <a:p>
                      <a:pPr algn="l"/>
                      <a:r>
                        <a:rPr lang="th-TH" sz="1400" b="1" u="none" dirty="0">
                          <a:solidFill>
                            <a:srgbClr val="000066"/>
                          </a:solidFill>
                          <a:effectLst/>
                          <a:latin typeface="+mj-lt"/>
                          <a:cs typeface="+mj-cs"/>
                        </a:rPr>
                        <a:t> </a:t>
                      </a:r>
                      <a:r>
                        <a:rPr lang="en-US" sz="1400" b="1" u="sng" dirty="0">
                          <a:solidFill>
                            <a:srgbClr val="002060"/>
                          </a:solidFill>
                          <a:effectLst/>
                          <a:latin typeface="+mj-lt"/>
                          <a:cs typeface="+mj-cs"/>
                        </a:rPr>
                        <a:t>Flood</a:t>
                      </a:r>
                      <a:r>
                        <a:rPr lang="th-TH" sz="1400" b="1" u="none" dirty="0">
                          <a:solidFill>
                            <a:srgbClr val="002060"/>
                          </a:solidFill>
                          <a:effectLst/>
                          <a:latin typeface="+mj-lt"/>
                          <a:cs typeface="+mj-cs"/>
                        </a:rPr>
                        <a:t>  </a:t>
                      </a:r>
                      <a:r>
                        <a:rPr lang="en-US" sz="1400" b="1" u="none" dirty="0">
                          <a:solidFill>
                            <a:srgbClr val="002060"/>
                          </a:solidFill>
                          <a:effectLst/>
                          <a:latin typeface="+mj-lt"/>
                          <a:cs typeface="+mj-cs"/>
                        </a:rPr>
                        <a:t>   </a:t>
                      </a:r>
                      <a:r>
                        <a:rPr lang="th-TH" sz="1400" b="1" u="none" dirty="0">
                          <a:solidFill>
                            <a:srgbClr val="002060"/>
                          </a:solidFill>
                          <a:effectLst/>
                          <a:latin typeface="+mj-lt"/>
                          <a:cs typeface="+mj-cs"/>
                        </a:rPr>
                        <a:t>  </a:t>
                      </a:r>
                      <a:r>
                        <a:rPr lang="en-US" sz="1400" b="1" u="none" dirty="0">
                          <a:solidFill>
                            <a:srgbClr val="002060"/>
                          </a:solidFill>
                          <a:effectLst/>
                          <a:latin typeface="+mj-lt"/>
                          <a:cs typeface="+mj-cs"/>
                        </a:rPr>
                        <a:t>28</a:t>
                      </a:r>
                    </a:p>
                    <a:p>
                      <a:pPr algn="l"/>
                      <a:r>
                        <a:rPr lang="en-US" sz="1400" b="1" u="sng" dirty="0">
                          <a:solidFill>
                            <a:schemeClr val="accent6">
                              <a:lumMod val="50000"/>
                            </a:schemeClr>
                          </a:solidFill>
                          <a:effectLst/>
                          <a:latin typeface="+mj-lt"/>
                          <a:cs typeface="+mj-cs"/>
                        </a:rPr>
                        <a:t>Drought</a:t>
                      </a:r>
                      <a:r>
                        <a:rPr lang="th-TH" sz="1400" b="1" u="none" dirty="0">
                          <a:solidFill>
                            <a:schemeClr val="accent6">
                              <a:lumMod val="50000"/>
                            </a:schemeClr>
                          </a:solidFill>
                          <a:effectLst/>
                          <a:latin typeface="+mj-lt"/>
                          <a:cs typeface="+mj-cs"/>
                        </a:rPr>
                        <a:t>  </a:t>
                      </a:r>
                      <a:r>
                        <a:rPr lang="en-US" sz="1400" b="1" u="none" dirty="0">
                          <a:solidFill>
                            <a:schemeClr val="accent6">
                              <a:lumMod val="50000"/>
                            </a:schemeClr>
                          </a:solidFill>
                          <a:effectLst/>
                          <a:latin typeface="+mj-lt"/>
                          <a:cs typeface="+mj-cs"/>
                        </a:rPr>
                        <a:t>  </a:t>
                      </a:r>
                      <a:r>
                        <a:rPr lang="th-TH" sz="1400" b="1" u="none" dirty="0">
                          <a:solidFill>
                            <a:schemeClr val="accent6">
                              <a:lumMod val="50000"/>
                            </a:schemeClr>
                          </a:solidFill>
                          <a:effectLst/>
                          <a:latin typeface="+mj-lt"/>
                          <a:cs typeface="+mj-cs"/>
                        </a:rPr>
                        <a:t> </a:t>
                      </a:r>
                      <a:r>
                        <a:rPr lang="en-US" sz="1400" b="1" u="none" dirty="0">
                          <a:solidFill>
                            <a:schemeClr val="accent6">
                              <a:lumMod val="50000"/>
                            </a:schemeClr>
                          </a:solidFill>
                          <a:effectLst/>
                          <a:latin typeface="+mj-lt"/>
                          <a:cs typeface="+mj-cs"/>
                        </a:rPr>
                        <a:t>11</a:t>
                      </a:r>
                    </a:p>
                    <a:p>
                      <a:pPr algn="l"/>
                      <a:r>
                        <a:rPr lang="en-US" sz="1400" b="1" u="sng" dirty="0">
                          <a:solidFill>
                            <a:schemeClr val="accent3">
                              <a:lumMod val="50000"/>
                            </a:schemeClr>
                          </a:solidFill>
                          <a:effectLst/>
                          <a:latin typeface="+mj-lt"/>
                          <a:cs typeface="+mj-cs"/>
                        </a:rPr>
                        <a:t>Flood and Drought </a:t>
                      </a:r>
                      <a:r>
                        <a:rPr lang="th-TH" sz="1400" b="1" u="none" dirty="0">
                          <a:solidFill>
                            <a:schemeClr val="accent3">
                              <a:lumMod val="50000"/>
                            </a:schemeClr>
                          </a:solidFill>
                          <a:effectLst/>
                          <a:latin typeface="+mj-lt"/>
                          <a:cs typeface="+mj-cs"/>
                        </a:rPr>
                        <a:t> </a:t>
                      </a:r>
                      <a:r>
                        <a:rPr lang="en-US" sz="1400" b="1" u="none" dirty="0">
                          <a:solidFill>
                            <a:schemeClr val="accent3">
                              <a:lumMod val="50000"/>
                            </a:schemeClr>
                          </a:solidFill>
                          <a:effectLst/>
                          <a:latin typeface="+mj-lt"/>
                          <a:cs typeface="+mj-cs"/>
                        </a:rPr>
                        <a:t>  </a:t>
                      </a:r>
                      <a:r>
                        <a:rPr lang="th-TH" sz="1400" b="1" u="none" dirty="0">
                          <a:solidFill>
                            <a:schemeClr val="accent3">
                              <a:lumMod val="50000"/>
                            </a:schemeClr>
                          </a:solidFill>
                          <a:effectLst/>
                          <a:latin typeface="+mj-lt"/>
                          <a:cs typeface="+mj-cs"/>
                        </a:rPr>
                        <a:t> </a:t>
                      </a:r>
                      <a:r>
                        <a:rPr lang="en-US" sz="1400" b="1" u="none" dirty="0">
                          <a:solidFill>
                            <a:schemeClr val="accent3">
                              <a:lumMod val="50000"/>
                            </a:schemeClr>
                          </a:solidFill>
                          <a:effectLst/>
                          <a:latin typeface="+mj-lt"/>
                          <a:cs typeface="+mj-cs"/>
                        </a:rPr>
                        <a:t>12</a:t>
                      </a:r>
                    </a:p>
                    <a:p>
                      <a:pPr algn="l"/>
                      <a:r>
                        <a:rPr lang="en-US" sz="1400" b="1" u="sng" dirty="0">
                          <a:solidFill>
                            <a:srgbClr val="7A7700"/>
                          </a:solidFill>
                          <a:effectLst/>
                          <a:latin typeface="+mj-lt"/>
                          <a:cs typeface="+mj-cs"/>
                        </a:rPr>
                        <a:t>Saltwater intrusion</a:t>
                      </a:r>
                      <a:r>
                        <a:rPr lang="th-TH" sz="1400" b="1" u="none" dirty="0">
                          <a:solidFill>
                            <a:srgbClr val="7A7700"/>
                          </a:solidFill>
                          <a:effectLst/>
                          <a:latin typeface="+mj-lt"/>
                          <a:cs typeface="+mj-cs"/>
                        </a:rPr>
                        <a:t>     </a:t>
                      </a:r>
                      <a:r>
                        <a:rPr lang="en-US" sz="1400" b="1" u="none" dirty="0">
                          <a:solidFill>
                            <a:schemeClr val="tx1"/>
                          </a:solidFill>
                          <a:effectLst/>
                          <a:latin typeface="+mj-lt"/>
                          <a:cs typeface="+mj-cs"/>
                        </a:rPr>
                        <a:t>2</a:t>
                      </a:r>
                    </a:p>
                  </a:txBody>
                  <a:tcPr marL="0" marR="121920"/>
                </a:tc>
                <a:tc>
                  <a:txBody>
                    <a:bodyPr/>
                    <a:lstStyle/>
                    <a:p>
                      <a:pPr algn="r"/>
                      <a:r>
                        <a:rPr lang="en-US" sz="1400" b="1" u="none" dirty="0">
                          <a:solidFill>
                            <a:srgbClr val="002060"/>
                          </a:solidFill>
                          <a:effectLst/>
                          <a:latin typeface="+mj-lt"/>
                          <a:cs typeface="+mj-cs"/>
                        </a:rPr>
                        <a:t>1.32</a:t>
                      </a:r>
                      <a:endParaRPr lang="th-TH" sz="1400" b="1" u="none" dirty="0">
                        <a:solidFill>
                          <a:srgbClr val="002060"/>
                        </a:solidFill>
                        <a:effectLst/>
                        <a:latin typeface="+mj-lt"/>
                        <a:cs typeface="+mj-cs"/>
                      </a:endParaRPr>
                    </a:p>
                    <a:p>
                      <a:pPr algn="r"/>
                      <a:r>
                        <a:rPr lang="en-US" sz="1400" b="1" u="none" dirty="0">
                          <a:solidFill>
                            <a:schemeClr val="accent6">
                              <a:lumMod val="50000"/>
                            </a:schemeClr>
                          </a:solidFill>
                          <a:effectLst/>
                          <a:latin typeface="+mj-lt"/>
                          <a:cs typeface="+mj-cs"/>
                        </a:rPr>
                        <a:t>0.50</a:t>
                      </a:r>
                      <a:endParaRPr lang="th-TH" sz="1400" b="1" u="none" dirty="0">
                        <a:solidFill>
                          <a:schemeClr val="accent6">
                            <a:lumMod val="50000"/>
                          </a:schemeClr>
                        </a:solidFill>
                        <a:effectLst/>
                        <a:latin typeface="+mj-lt"/>
                        <a:cs typeface="+mj-cs"/>
                      </a:endParaRPr>
                    </a:p>
                    <a:p>
                      <a:pPr algn="r"/>
                      <a:endParaRPr lang="en-US" sz="1400" b="1" u="none" dirty="0">
                        <a:solidFill>
                          <a:schemeClr val="tx1"/>
                        </a:solidFill>
                        <a:effectLst/>
                        <a:latin typeface="+mj-lt"/>
                        <a:cs typeface="+mj-cs"/>
                      </a:endParaRPr>
                    </a:p>
                    <a:p>
                      <a:pPr algn="r"/>
                      <a:r>
                        <a:rPr lang="en-US" sz="1400" b="1" u="none" dirty="0">
                          <a:solidFill>
                            <a:schemeClr val="accent3">
                              <a:lumMod val="50000"/>
                            </a:schemeClr>
                          </a:solidFill>
                          <a:effectLst/>
                          <a:latin typeface="+mj-lt"/>
                          <a:cs typeface="+mj-cs"/>
                        </a:rPr>
                        <a:t>0.34</a:t>
                      </a:r>
                      <a:endParaRPr lang="th-TH" sz="1400" b="1" u="none" dirty="0">
                        <a:solidFill>
                          <a:schemeClr val="accent3">
                            <a:lumMod val="50000"/>
                          </a:schemeClr>
                        </a:solidFill>
                        <a:effectLst/>
                        <a:latin typeface="+mj-lt"/>
                        <a:cs typeface="+mj-cs"/>
                      </a:endParaRPr>
                    </a:p>
                    <a:p>
                      <a:pPr algn="r"/>
                      <a:endParaRPr lang="en-US" sz="1400" b="1" u="none" dirty="0">
                        <a:solidFill>
                          <a:schemeClr val="tx1"/>
                        </a:solidFill>
                        <a:effectLst/>
                        <a:latin typeface="+mj-lt"/>
                        <a:cs typeface="+mj-cs"/>
                      </a:endParaRPr>
                    </a:p>
                    <a:p>
                      <a:pPr algn="r"/>
                      <a:r>
                        <a:rPr lang="en-US" sz="1400" b="1" u="none" dirty="0">
                          <a:solidFill>
                            <a:schemeClr val="tx1"/>
                          </a:solidFill>
                          <a:effectLst/>
                          <a:latin typeface="+mj-lt"/>
                          <a:cs typeface="+mj-cs"/>
                        </a:rPr>
                        <a:t>0.05</a:t>
                      </a:r>
                    </a:p>
                  </a:txBody>
                  <a:tcPr marL="121920" marR="121920"/>
                </a:tc>
                <a:tc>
                  <a:txBody>
                    <a:bodyPr/>
                    <a:lstStyle/>
                    <a:p>
                      <a:pPr algn="l"/>
                      <a:r>
                        <a:rPr lang="en-US" sz="1400" b="1" u="sng" dirty="0">
                          <a:solidFill>
                            <a:srgbClr val="CC00CC"/>
                          </a:solidFill>
                          <a:effectLst/>
                          <a:latin typeface="+mj-lt"/>
                          <a:cs typeface="+mj-cs"/>
                        </a:rPr>
                        <a:t>SEZ</a:t>
                      </a:r>
                      <a:r>
                        <a:rPr lang="th-TH" sz="1400" b="1" u="none" dirty="0">
                          <a:solidFill>
                            <a:srgbClr val="CC00CC"/>
                          </a:solidFill>
                          <a:effectLst/>
                          <a:latin typeface="+mj-lt"/>
                          <a:cs typeface="+mj-cs"/>
                        </a:rPr>
                        <a:t>  </a:t>
                      </a:r>
                      <a:r>
                        <a:rPr lang="en-US" sz="1400" b="1" u="none" dirty="0">
                          <a:solidFill>
                            <a:schemeClr val="tx1"/>
                          </a:solidFill>
                          <a:effectLst/>
                          <a:latin typeface="+mj-lt"/>
                          <a:cs typeface="+mj-cs"/>
                        </a:rPr>
                        <a:t>10</a:t>
                      </a:r>
                    </a:p>
                    <a:p>
                      <a:pPr algn="l"/>
                      <a:r>
                        <a:rPr lang="en-US" sz="1400" b="1" u="sng" spc="-20" baseline="0" dirty="0">
                          <a:solidFill>
                            <a:srgbClr val="00B050"/>
                          </a:solidFill>
                          <a:effectLst/>
                          <a:latin typeface="+mj-lt"/>
                          <a:cs typeface="+mj-cs"/>
                        </a:rPr>
                        <a:t>Tourist site</a:t>
                      </a:r>
                      <a:r>
                        <a:rPr lang="th-TH" sz="1400" b="1" u="none" spc="-20" baseline="0" dirty="0">
                          <a:solidFill>
                            <a:schemeClr val="tx1"/>
                          </a:solidFill>
                          <a:effectLst/>
                          <a:latin typeface="+mj-lt"/>
                          <a:cs typeface="+mj-cs"/>
                        </a:rPr>
                        <a:t>  </a:t>
                      </a:r>
                      <a:r>
                        <a:rPr lang="en-US" sz="1400" b="1" u="none" spc="-20" baseline="0" dirty="0">
                          <a:solidFill>
                            <a:schemeClr val="tx1"/>
                          </a:solidFill>
                          <a:effectLst/>
                          <a:latin typeface="+mj-lt"/>
                          <a:cs typeface="+mj-cs"/>
                        </a:rPr>
                        <a:t>3</a:t>
                      </a:r>
                    </a:p>
                  </a:txBody>
                  <a:tcPr marL="0" marR="121920"/>
                </a:tc>
                <a:tc>
                  <a:txBody>
                    <a:bodyPr/>
                    <a:lstStyle/>
                    <a:p>
                      <a:pPr algn="ctr"/>
                      <a:endParaRPr lang="th-TH" sz="1400" b="1" u="none" dirty="0">
                        <a:solidFill>
                          <a:schemeClr val="tx1"/>
                        </a:solidFill>
                        <a:effectLst/>
                        <a:latin typeface="+mj-lt"/>
                        <a:cs typeface="+mj-cs"/>
                      </a:endParaRPr>
                    </a:p>
                    <a:p>
                      <a:pPr algn="ctr"/>
                      <a:endParaRPr lang="en-US" sz="1400" b="1" u="none" dirty="0">
                        <a:solidFill>
                          <a:schemeClr val="tx1"/>
                        </a:solidFill>
                        <a:effectLst/>
                        <a:latin typeface="+mj-lt"/>
                        <a:cs typeface="+mj-cs"/>
                      </a:endParaRPr>
                    </a:p>
                    <a:p>
                      <a:pPr algn="ctr"/>
                      <a:endParaRPr lang="en-US" sz="1400" b="1" u="none" dirty="0">
                        <a:solidFill>
                          <a:schemeClr val="tx1"/>
                        </a:solidFill>
                        <a:effectLst/>
                        <a:latin typeface="+mj-lt"/>
                        <a:cs typeface="+mj-cs"/>
                      </a:endParaRPr>
                    </a:p>
                    <a:p>
                      <a:pPr algn="ctr"/>
                      <a:r>
                        <a:rPr lang="en-US" sz="1400" b="1" u="none" dirty="0">
                          <a:solidFill>
                            <a:schemeClr val="accent3">
                              <a:lumMod val="50000"/>
                            </a:schemeClr>
                          </a:solidFill>
                          <a:effectLst/>
                          <a:latin typeface="+mj-lt"/>
                          <a:cs typeface="+mj-cs"/>
                        </a:rPr>
                        <a:t>1.88</a:t>
                      </a:r>
                    </a:p>
                    <a:p>
                      <a:pPr algn="ctr"/>
                      <a:endParaRPr lang="en-US" sz="1400" b="1" u="none" dirty="0">
                        <a:solidFill>
                          <a:schemeClr val="tx1"/>
                        </a:solidFill>
                        <a:effectLst/>
                        <a:latin typeface="+mj-lt"/>
                        <a:cs typeface="+mj-cs"/>
                      </a:endParaRPr>
                    </a:p>
                    <a:p>
                      <a:pPr algn="ctr"/>
                      <a:r>
                        <a:rPr lang="en-US" sz="1400" b="1" u="none" dirty="0">
                          <a:solidFill>
                            <a:schemeClr val="tx1"/>
                          </a:solidFill>
                          <a:effectLst/>
                          <a:latin typeface="+mj-lt"/>
                          <a:cs typeface="+mj-cs"/>
                        </a:rPr>
                        <a:t>0.12</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062698311"/>
                  </a:ext>
                </a:extLst>
              </a:tr>
              <a:tr h="414732">
                <a:tc>
                  <a:txBody>
                    <a:bodyPr/>
                    <a:lstStyle/>
                    <a:p>
                      <a:pPr algn="l"/>
                      <a:r>
                        <a:rPr lang="en-US" sz="1200" b="1" dirty="0">
                          <a:solidFill>
                            <a:schemeClr val="tx1"/>
                          </a:solidFill>
                          <a:effectLst/>
                          <a:latin typeface="+mn-lt"/>
                          <a:cs typeface="TH SarabunPSK" panose="020B0500040200020003" pitchFamily="34" charset="-34"/>
                        </a:rPr>
                        <a:t>North</a:t>
                      </a:r>
                      <a:endParaRPr lang="th-TH" sz="1200" b="1" dirty="0">
                        <a:solidFill>
                          <a:schemeClr val="tx1"/>
                        </a:solidFill>
                        <a:effectLst/>
                        <a:latin typeface="+mn-lt"/>
                        <a:cs typeface="TH SarabunPSK" panose="020B0500040200020003" pitchFamily="34" charset="-34"/>
                      </a:endParaRP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16</a:t>
                      </a:r>
                    </a:p>
                  </a:txBody>
                  <a:tcPr marL="121920" marR="121920"/>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0.98</a:t>
                      </a:r>
                    </a:p>
                  </a:txBody>
                  <a:tcPr marL="12700" marR="121920" marT="9525" marB="0"/>
                </a:tc>
                <a:tc>
                  <a:txBody>
                    <a:bodyPr/>
                    <a:lstStyle/>
                    <a:p>
                      <a:pPr algn="ctr"/>
                      <a:r>
                        <a:rPr lang="en-US" sz="1400" u="none" dirty="0">
                          <a:solidFill>
                            <a:schemeClr val="tx1"/>
                          </a:solidFill>
                          <a:effectLst/>
                          <a:latin typeface="+mj-lt"/>
                          <a:cs typeface="+mj-cs"/>
                        </a:rPr>
                        <a:t>14</a:t>
                      </a:r>
                    </a:p>
                  </a:txBody>
                  <a:tcPr marL="0" marR="0"/>
                </a:tc>
                <a:tc>
                  <a:txBody>
                    <a:bodyPr/>
                    <a:lstStyle/>
                    <a:p>
                      <a:pPr algn="r"/>
                      <a:r>
                        <a:rPr lang="en-US" sz="1400" u="none" dirty="0">
                          <a:solidFill>
                            <a:schemeClr val="tx1"/>
                          </a:solidFill>
                          <a:effectLst/>
                          <a:latin typeface="+mj-lt"/>
                          <a:cs typeface="+mj-cs"/>
                        </a:rPr>
                        <a:t>0.67</a:t>
                      </a:r>
                    </a:p>
                  </a:txBody>
                  <a:tcPr marL="121920" marR="121920"/>
                </a:tc>
                <a:tc>
                  <a:txBody>
                    <a:bodyPr/>
                    <a:lstStyle/>
                    <a:p>
                      <a:pPr algn="ctr"/>
                      <a:r>
                        <a:rPr lang="en-US" sz="1400" dirty="0">
                          <a:solidFill>
                            <a:schemeClr val="tx1"/>
                          </a:solidFill>
                          <a:effectLst/>
                          <a:latin typeface="+mj-lt"/>
                          <a:cs typeface="+mj-cs"/>
                        </a:rPr>
                        <a:t>2</a:t>
                      </a:r>
                    </a:p>
                  </a:txBody>
                  <a:tcPr marL="0" marR="0"/>
                </a:tc>
                <a:tc>
                  <a:txBody>
                    <a:bodyPr/>
                    <a:lstStyle/>
                    <a:p>
                      <a:pPr algn="ctr"/>
                      <a:r>
                        <a:rPr lang="en-US" sz="1400" dirty="0">
                          <a:solidFill>
                            <a:schemeClr val="tx1"/>
                          </a:solidFill>
                          <a:effectLst/>
                          <a:latin typeface="+mj-lt"/>
                          <a:cs typeface="+mj-cs"/>
                        </a:rPr>
                        <a:t>0.31</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343647040"/>
                  </a:ext>
                </a:extLst>
              </a:tr>
              <a:tr h="414732">
                <a:tc>
                  <a:txBody>
                    <a:bodyPr/>
                    <a:lstStyle/>
                    <a:p>
                      <a:pPr algn="l"/>
                      <a:r>
                        <a:rPr lang="en-US" sz="1200" b="1" dirty="0">
                          <a:solidFill>
                            <a:schemeClr val="tx1"/>
                          </a:solidFill>
                          <a:effectLst/>
                          <a:latin typeface="+mn-lt"/>
                          <a:cs typeface="TH SarabunPSK" panose="020B0500040200020003" pitchFamily="34" charset="-34"/>
                        </a:rPr>
                        <a:t>Central</a:t>
                      </a: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13</a:t>
                      </a:r>
                    </a:p>
                  </a:txBody>
                  <a:tcPr marL="121920" marR="121920"/>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1.13</a:t>
                      </a:r>
                    </a:p>
                  </a:txBody>
                  <a:tcPr marL="12700" marR="121920" marT="9525" marB="0"/>
                </a:tc>
                <a:tc>
                  <a:txBody>
                    <a:bodyPr/>
                    <a:lstStyle/>
                    <a:p>
                      <a:pPr algn="ctr"/>
                      <a:r>
                        <a:rPr lang="en-US" sz="1400" u="none" dirty="0">
                          <a:solidFill>
                            <a:schemeClr val="tx1"/>
                          </a:solidFill>
                          <a:effectLst/>
                          <a:latin typeface="+mj-lt"/>
                          <a:cs typeface="+mj-cs"/>
                        </a:rPr>
                        <a:t>12</a:t>
                      </a:r>
                    </a:p>
                  </a:txBody>
                  <a:tcPr marL="0" marR="0"/>
                </a:tc>
                <a:tc>
                  <a:txBody>
                    <a:bodyPr/>
                    <a:lstStyle/>
                    <a:p>
                      <a:pPr algn="r"/>
                      <a:r>
                        <a:rPr lang="en-US" sz="1400" u="none" dirty="0">
                          <a:solidFill>
                            <a:schemeClr val="tx1"/>
                          </a:solidFill>
                          <a:effectLst/>
                          <a:latin typeface="+mj-lt"/>
                          <a:cs typeface="+mj-cs"/>
                        </a:rPr>
                        <a:t>0.99</a:t>
                      </a:r>
                    </a:p>
                  </a:txBody>
                  <a:tcPr marL="121920" marR="121920"/>
                </a:tc>
                <a:tc>
                  <a:txBody>
                    <a:bodyPr/>
                    <a:lstStyle/>
                    <a:p>
                      <a:pPr algn="ctr"/>
                      <a:r>
                        <a:rPr lang="en-US" sz="1400" dirty="0">
                          <a:solidFill>
                            <a:schemeClr val="tx1"/>
                          </a:solidFill>
                          <a:effectLst/>
                          <a:latin typeface="+mj-lt"/>
                          <a:cs typeface="+mj-cs"/>
                        </a:rPr>
                        <a:t>1</a:t>
                      </a:r>
                    </a:p>
                  </a:txBody>
                  <a:tcPr marL="0" marR="0"/>
                </a:tc>
                <a:tc>
                  <a:txBody>
                    <a:bodyPr/>
                    <a:lstStyle/>
                    <a:p>
                      <a:pPr algn="ctr"/>
                      <a:r>
                        <a:rPr lang="en-US" sz="1400" dirty="0">
                          <a:solidFill>
                            <a:schemeClr val="tx1"/>
                          </a:solidFill>
                          <a:effectLst/>
                          <a:latin typeface="+mj-lt"/>
                          <a:cs typeface="+mj-cs"/>
                        </a:rPr>
                        <a:t>0.15</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041070544"/>
                  </a:ext>
                </a:extLst>
              </a:tr>
              <a:tr h="580625">
                <a:tc>
                  <a:txBody>
                    <a:bodyPr/>
                    <a:lstStyle/>
                    <a:p>
                      <a:pPr algn="l"/>
                      <a:r>
                        <a:rPr lang="en-US" sz="1200" b="1" dirty="0">
                          <a:solidFill>
                            <a:schemeClr val="tx1"/>
                          </a:solidFill>
                          <a:effectLst/>
                          <a:latin typeface="+mn-lt"/>
                          <a:cs typeface="TH SarabunPSK" panose="020B0500040200020003" pitchFamily="34" charset="-34"/>
                        </a:rPr>
                        <a:t>Northeast</a:t>
                      </a: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12</a:t>
                      </a:r>
                    </a:p>
                  </a:txBody>
                  <a:tcPr marL="121920" marR="121920">
                    <a:lnB w="12700" cmpd="sng">
                      <a:noFill/>
                    </a:lnB>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0.71</a:t>
                      </a:r>
                    </a:p>
                  </a:txBody>
                  <a:tcPr marL="12700" marR="121920" marT="9525" marB="0"/>
                </a:tc>
                <a:tc>
                  <a:txBody>
                    <a:bodyPr/>
                    <a:lstStyle/>
                    <a:p>
                      <a:pPr algn="ctr"/>
                      <a:r>
                        <a:rPr lang="en-US" sz="1400" u="none" dirty="0">
                          <a:solidFill>
                            <a:schemeClr val="tx1"/>
                          </a:solidFill>
                          <a:effectLst/>
                          <a:latin typeface="+mj-lt"/>
                          <a:cs typeface="+mj-cs"/>
                        </a:rPr>
                        <a:t>10</a:t>
                      </a:r>
                    </a:p>
                  </a:txBody>
                  <a:tcPr marL="0" marR="0"/>
                </a:tc>
                <a:tc>
                  <a:txBody>
                    <a:bodyPr/>
                    <a:lstStyle/>
                    <a:p>
                      <a:pPr algn="r"/>
                      <a:r>
                        <a:rPr lang="en-US" sz="1400" u="none" dirty="0">
                          <a:solidFill>
                            <a:schemeClr val="tx1"/>
                          </a:solidFill>
                          <a:effectLst/>
                          <a:latin typeface="+mj-lt"/>
                          <a:cs typeface="+mj-cs"/>
                        </a:rPr>
                        <a:t>0.50</a:t>
                      </a:r>
                    </a:p>
                  </a:txBody>
                  <a:tcPr marL="121920" marR="121920"/>
                </a:tc>
                <a:tc>
                  <a:txBody>
                    <a:bodyPr/>
                    <a:lstStyle/>
                    <a:p>
                      <a:pPr algn="ctr"/>
                      <a:r>
                        <a:rPr lang="en-US" sz="1400" dirty="0">
                          <a:solidFill>
                            <a:schemeClr val="tx1"/>
                          </a:solidFill>
                          <a:effectLst/>
                          <a:latin typeface="+mj-lt"/>
                          <a:cs typeface="+mj-cs"/>
                        </a:rPr>
                        <a:t>2</a:t>
                      </a:r>
                    </a:p>
                  </a:txBody>
                  <a:tcPr marL="0" marR="0"/>
                </a:tc>
                <a:tc>
                  <a:txBody>
                    <a:bodyPr/>
                    <a:lstStyle/>
                    <a:p>
                      <a:pPr algn="ctr"/>
                      <a:r>
                        <a:rPr lang="en-US" sz="1400" dirty="0">
                          <a:solidFill>
                            <a:schemeClr val="tx1"/>
                          </a:solidFill>
                          <a:effectLst/>
                          <a:latin typeface="+mj-lt"/>
                          <a:cs typeface="+mj-cs"/>
                        </a:rPr>
                        <a:t>0.20</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14959271"/>
                  </a:ext>
                </a:extLst>
              </a:tr>
              <a:tr h="414732">
                <a:tc>
                  <a:txBody>
                    <a:bodyPr/>
                    <a:lstStyle/>
                    <a:p>
                      <a:pPr algn="l"/>
                      <a:r>
                        <a:rPr lang="en-US" sz="1200" b="1" dirty="0">
                          <a:solidFill>
                            <a:schemeClr val="tx1"/>
                          </a:solidFill>
                          <a:effectLst/>
                          <a:latin typeface="+mn-lt"/>
                          <a:cs typeface="TH SarabunPSK" panose="020B0500040200020003" pitchFamily="34" charset="-34"/>
                        </a:rPr>
                        <a:t>East</a:t>
                      </a:r>
                    </a:p>
                  </a:txBody>
                  <a:tcPr marL="121920" marR="121920">
                    <a:lnL w="12700" cap="flat" cmpd="sng" algn="ctr">
                      <a:solidFill>
                        <a:schemeClr val="tx1"/>
                      </a:solidFill>
                      <a:prstDash val="solid"/>
                      <a:round/>
                      <a:headEnd type="none" w="med" len="med"/>
                      <a:tailEnd type="none" w="med" len="med"/>
                    </a:lnL>
                    <a:lnR w="12700" cmpd="sng">
                      <a:noFill/>
                    </a:lnR>
                  </a:tcPr>
                </a:tc>
                <a:tc>
                  <a:txBody>
                    <a:bodyPr/>
                    <a:lstStyle/>
                    <a:p>
                      <a:pPr algn="ctr"/>
                      <a:r>
                        <a:rPr lang="en-US" sz="1400" u="sng" dirty="0">
                          <a:solidFill>
                            <a:schemeClr val="tx1"/>
                          </a:solidFill>
                          <a:effectLst/>
                          <a:latin typeface="+mj-lt"/>
                          <a:cs typeface="+mj-cs"/>
                        </a:rPr>
                        <a:t>11</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1.56</a:t>
                      </a:r>
                    </a:p>
                  </a:txBody>
                  <a:tcPr marL="12700" marR="121920" marT="9525" marB="0">
                    <a:lnL w="12700" cmpd="sng">
                      <a:noFill/>
                    </a:lnL>
                  </a:tcPr>
                </a:tc>
                <a:tc>
                  <a:txBody>
                    <a:bodyPr/>
                    <a:lstStyle/>
                    <a:p>
                      <a:pPr algn="ctr"/>
                      <a:r>
                        <a:rPr lang="en-US" sz="1400" u="none" dirty="0">
                          <a:solidFill>
                            <a:schemeClr val="tx1"/>
                          </a:solidFill>
                          <a:effectLst/>
                          <a:latin typeface="+mj-lt"/>
                          <a:cs typeface="+mj-cs"/>
                        </a:rPr>
                        <a:t>6</a:t>
                      </a:r>
                    </a:p>
                  </a:txBody>
                  <a:tcPr marL="0" marR="0"/>
                </a:tc>
                <a:tc>
                  <a:txBody>
                    <a:bodyPr/>
                    <a:lstStyle/>
                    <a:p>
                      <a:pPr algn="r"/>
                      <a:r>
                        <a:rPr lang="en-US" sz="1400" u="none" dirty="0">
                          <a:solidFill>
                            <a:schemeClr val="tx1"/>
                          </a:solidFill>
                          <a:effectLst/>
                          <a:latin typeface="+mj-lt"/>
                          <a:cs typeface="+mj-cs"/>
                        </a:rPr>
                        <a:t>0.41</a:t>
                      </a:r>
                    </a:p>
                  </a:txBody>
                  <a:tcPr marL="121920" marR="121920"/>
                </a:tc>
                <a:tc>
                  <a:txBody>
                    <a:bodyPr/>
                    <a:lstStyle/>
                    <a:p>
                      <a:pPr algn="ctr"/>
                      <a:r>
                        <a:rPr lang="en-US" sz="1400" dirty="0">
                          <a:solidFill>
                            <a:schemeClr val="tx1"/>
                          </a:solidFill>
                          <a:effectLst/>
                          <a:latin typeface="+mj-lt"/>
                          <a:cs typeface="+mj-cs"/>
                        </a:rPr>
                        <a:t>5</a:t>
                      </a:r>
                    </a:p>
                  </a:txBody>
                  <a:tcPr marL="0" marR="0"/>
                </a:tc>
                <a:tc>
                  <a:txBody>
                    <a:bodyPr/>
                    <a:lstStyle/>
                    <a:p>
                      <a:pPr algn="ctr"/>
                      <a:r>
                        <a:rPr lang="en-US" sz="1400" dirty="0">
                          <a:solidFill>
                            <a:schemeClr val="tx1"/>
                          </a:solidFill>
                          <a:effectLst/>
                          <a:latin typeface="+mj-lt"/>
                          <a:cs typeface="+mj-cs"/>
                        </a:rPr>
                        <a:t>1.15</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38957884"/>
                  </a:ext>
                </a:extLst>
              </a:tr>
              <a:tr h="414732">
                <a:tc>
                  <a:txBody>
                    <a:bodyPr/>
                    <a:lstStyle/>
                    <a:p>
                      <a:pPr algn="l"/>
                      <a:r>
                        <a:rPr lang="en-US" sz="1200" b="1" dirty="0">
                          <a:solidFill>
                            <a:schemeClr val="tx1"/>
                          </a:solidFill>
                          <a:effectLst/>
                          <a:latin typeface="+mn-lt"/>
                          <a:cs typeface="TH SarabunPSK" panose="020B0500040200020003" pitchFamily="34" charset="-34"/>
                        </a:rPr>
                        <a:t>South</a:t>
                      </a: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10</a:t>
                      </a:r>
                    </a:p>
                  </a:txBody>
                  <a:tcPr marL="121920" marR="121920">
                    <a:lnT w="12700" cmpd="sng">
                      <a:noFill/>
                    </a:lnT>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0.35</a:t>
                      </a:r>
                    </a:p>
                  </a:txBody>
                  <a:tcPr marL="12700" marR="121920" marT="9525" marB="0"/>
                </a:tc>
                <a:tc>
                  <a:txBody>
                    <a:bodyPr/>
                    <a:lstStyle/>
                    <a:p>
                      <a:pPr algn="ctr"/>
                      <a:r>
                        <a:rPr lang="en-US" sz="1400" u="none" dirty="0">
                          <a:solidFill>
                            <a:schemeClr val="tx1"/>
                          </a:solidFill>
                          <a:effectLst/>
                          <a:latin typeface="+mj-lt"/>
                          <a:cs typeface="+mj-cs"/>
                        </a:rPr>
                        <a:t>7</a:t>
                      </a:r>
                    </a:p>
                  </a:txBody>
                  <a:tcPr marL="0" marR="0"/>
                </a:tc>
                <a:tc>
                  <a:txBody>
                    <a:bodyPr/>
                    <a:lstStyle/>
                    <a:p>
                      <a:pPr algn="r"/>
                      <a:r>
                        <a:rPr lang="en-US" sz="1400" u="none" dirty="0">
                          <a:solidFill>
                            <a:schemeClr val="tx1"/>
                          </a:solidFill>
                          <a:effectLst/>
                          <a:latin typeface="+mj-lt"/>
                          <a:cs typeface="+mj-cs"/>
                        </a:rPr>
                        <a:t>0.16</a:t>
                      </a:r>
                    </a:p>
                  </a:txBody>
                  <a:tcPr marL="121920" marR="121920"/>
                </a:tc>
                <a:tc>
                  <a:txBody>
                    <a:bodyPr/>
                    <a:lstStyle/>
                    <a:p>
                      <a:pPr algn="ctr"/>
                      <a:r>
                        <a:rPr lang="en-US" sz="1400" dirty="0">
                          <a:solidFill>
                            <a:schemeClr val="tx1"/>
                          </a:solidFill>
                          <a:effectLst/>
                          <a:latin typeface="+mj-lt"/>
                          <a:cs typeface="+mj-cs"/>
                        </a:rPr>
                        <a:t>3</a:t>
                      </a:r>
                    </a:p>
                  </a:txBody>
                  <a:tcPr marL="0" marR="0"/>
                </a:tc>
                <a:tc>
                  <a:txBody>
                    <a:bodyPr/>
                    <a:lstStyle/>
                    <a:p>
                      <a:pPr algn="ctr"/>
                      <a:r>
                        <a:rPr lang="en-US" sz="1400" dirty="0">
                          <a:solidFill>
                            <a:schemeClr val="tx1"/>
                          </a:solidFill>
                          <a:effectLst/>
                          <a:latin typeface="+mj-lt"/>
                          <a:cs typeface="+mj-cs"/>
                        </a:rPr>
                        <a:t>0.19</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182955256"/>
                  </a:ext>
                </a:extLst>
              </a:tr>
              <a:tr h="450780">
                <a:tc>
                  <a:txBody>
                    <a:bodyPr/>
                    <a:lstStyle/>
                    <a:p>
                      <a:pPr algn="l"/>
                      <a:r>
                        <a:rPr lang="en-US" sz="1200" b="1" dirty="0">
                          <a:solidFill>
                            <a:schemeClr val="tx1"/>
                          </a:solidFill>
                          <a:effectLst/>
                          <a:latin typeface="+mn-lt"/>
                          <a:cs typeface="TH SarabunPSK" panose="020B0500040200020003" pitchFamily="34" charset="-34"/>
                        </a:rPr>
                        <a:t>Southern Border</a:t>
                      </a:r>
                    </a:p>
                  </a:txBody>
                  <a:tcPr marL="121920" marR="12192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400" u="sng" dirty="0">
                          <a:solidFill>
                            <a:schemeClr val="tx1"/>
                          </a:solidFill>
                          <a:effectLst/>
                          <a:latin typeface="+mj-lt"/>
                          <a:cs typeface="+mj-cs"/>
                        </a:rPr>
                        <a:t>4</a:t>
                      </a:r>
                    </a:p>
                  </a:txBody>
                  <a:tcPr marL="121920" marR="121920">
                    <a:lnB w="12700" cap="flat" cmpd="sng" algn="ctr">
                      <a:solidFill>
                        <a:schemeClr val="tx1"/>
                      </a:solidFill>
                      <a:prstDash val="solid"/>
                      <a:round/>
                      <a:headEnd type="none" w="med" len="med"/>
                      <a:tailEnd type="none" w="med" len="med"/>
                    </a:lnB>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0.03</a:t>
                      </a:r>
                    </a:p>
                  </a:txBody>
                  <a:tcPr marL="12700" marR="121920" marT="9525" marB="0">
                    <a:lnB w="12700" cap="flat" cmpd="sng" algn="ctr">
                      <a:solidFill>
                        <a:schemeClr val="tx1"/>
                      </a:solidFill>
                      <a:prstDash val="solid"/>
                      <a:round/>
                      <a:headEnd type="none" w="med" len="med"/>
                      <a:tailEnd type="none" w="med" len="med"/>
                    </a:lnB>
                  </a:tcPr>
                </a:tc>
                <a:tc>
                  <a:txBody>
                    <a:bodyPr/>
                    <a:lstStyle/>
                    <a:p>
                      <a:pPr algn="ctr"/>
                      <a:r>
                        <a:rPr lang="en-US" sz="1400" u="none" dirty="0">
                          <a:solidFill>
                            <a:schemeClr val="tx1"/>
                          </a:solidFill>
                          <a:effectLst/>
                          <a:latin typeface="+mj-lt"/>
                          <a:cs typeface="+mj-cs"/>
                        </a:rPr>
                        <a:t>4</a:t>
                      </a:r>
                    </a:p>
                  </a:txBody>
                  <a:tcPr marL="0" marR="0">
                    <a:lnB w="12700" cap="flat" cmpd="sng" algn="ctr">
                      <a:solidFill>
                        <a:schemeClr val="tx1"/>
                      </a:solidFill>
                      <a:prstDash val="solid"/>
                      <a:round/>
                      <a:headEnd type="none" w="med" len="med"/>
                      <a:tailEnd type="none" w="med" len="med"/>
                    </a:lnB>
                  </a:tcPr>
                </a:tc>
                <a:tc>
                  <a:txBody>
                    <a:bodyPr/>
                    <a:lstStyle/>
                    <a:p>
                      <a:pPr algn="r"/>
                      <a:r>
                        <a:rPr lang="en-US" sz="1400" u="none" dirty="0">
                          <a:solidFill>
                            <a:schemeClr val="tx1"/>
                          </a:solidFill>
                          <a:effectLst/>
                          <a:latin typeface="+mj-lt"/>
                          <a:cs typeface="+mj-cs"/>
                        </a:rPr>
                        <a:t>0.03</a:t>
                      </a:r>
                    </a:p>
                  </a:txBody>
                  <a:tcPr marL="121920" marR="121920">
                    <a:lnB w="12700" cap="flat" cmpd="sng" algn="ctr">
                      <a:solidFill>
                        <a:schemeClr val="tx1"/>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mj-lt"/>
                          <a:cs typeface="+mj-cs"/>
                        </a:rPr>
                        <a:t>-</a:t>
                      </a:r>
                    </a:p>
                  </a:txBody>
                  <a:tcPr marL="0" marR="0">
                    <a:lnB w="12700" cap="flat" cmpd="sng" algn="ctr">
                      <a:solidFill>
                        <a:schemeClr val="tx1"/>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mj-lt"/>
                          <a:cs typeface="+mj-cs"/>
                        </a:rPr>
                        <a:t>-</a:t>
                      </a:r>
                    </a:p>
                  </a:txBody>
                  <a:tcPr marL="121920" marR="12192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55750933"/>
                  </a:ext>
                </a:extLst>
              </a:tr>
            </a:tbl>
          </a:graphicData>
        </a:graphic>
      </p:graphicFrame>
      <p:sp>
        <p:nvSpPr>
          <p:cNvPr id="35" name="TextBox 34">
            <a:extLst>
              <a:ext uri="{FF2B5EF4-FFF2-40B4-BE49-F238E27FC236}">
                <a16:creationId xmlns:a16="http://schemas.microsoft.com/office/drawing/2014/main" xmlns="" id="{016A9B7B-2E1F-40D5-B86F-0AB5FA4AA855}"/>
              </a:ext>
            </a:extLst>
          </p:cNvPr>
          <p:cNvSpPr txBox="1"/>
          <p:nvPr/>
        </p:nvSpPr>
        <p:spPr>
          <a:xfrm>
            <a:off x="192088" y="5217459"/>
            <a:ext cx="3416216" cy="987963"/>
          </a:xfrm>
          <a:prstGeom prst="rect">
            <a:avLst/>
          </a:prstGeom>
          <a:noFill/>
        </p:spPr>
        <p:txBody>
          <a:bodyPr wrap="square" rtlCol="0">
            <a:spAutoFit/>
          </a:bodyPr>
          <a:lstStyle/>
          <a:p>
            <a:pPr>
              <a:lnSpc>
                <a:spcPct val="80000"/>
              </a:lnSpc>
            </a:pPr>
            <a:r>
              <a:rPr lang="en-US" sz="1800" b="1" i="1" dirty="0">
                <a:solidFill>
                  <a:srgbClr val="1F497D"/>
                </a:solidFill>
                <a:effectLst>
                  <a:outerShdw blurRad="38100" dist="38100" dir="2700000" algn="tl">
                    <a:srgbClr val="000000">
                      <a:alpha val="43137"/>
                    </a:srgbClr>
                  </a:outerShdw>
                </a:effectLst>
                <a:cs typeface="TH SarabunPSK" panose="020B0500040200020003" pitchFamily="34" charset="-34"/>
              </a:rPr>
              <a:t>Note:</a:t>
            </a:r>
            <a:r>
              <a:rPr lang="th-TH" sz="1800" b="1" i="1" dirty="0">
                <a:solidFill>
                  <a:srgbClr val="1F497D"/>
                </a:solidFill>
                <a:effectLst>
                  <a:outerShdw blurRad="38100" dist="38100" dir="2700000" algn="tl">
                    <a:srgbClr val="000000">
                      <a:alpha val="43137"/>
                    </a:srgbClr>
                  </a:outerShdw>
                </a:effectLst>
                <a:cs typeface="TH SarabunPSK" panose="020B0500040200020003" pitchFamily="34" charset="-34"/>
              </a:rPr>
              <a:t> </a:t>
            </a:r>
            <a:r>
              <a:rPr lang="en-US" sz="1800" b="1" i="1" dirty="0">
                <a:solidFill>
                  <a:srgbClr val="4BACC6"/>
                </a:solidFill>
                <a:cs typeface="TH SarabunPSK" panose="020B0500040200020003" pitchFamily="34" charset="-34"/>
              </a:rPr>
              <a:t>Consideration of Area Based must enhance public involvement and opinion into account.</a:t>
            </a:r>
          </a:p>
        </p:txBody>
      </p:sp>
    </p:spTree>
    <p:extLst>
      <p:ext uri="{BB962C8B-B14F-4D97-AF65-F5344CB8AC3E}">
        <p14:creationId xmlns:p14="http://schemas.microsoft.com/office/powerpoint/2010/main" val="128710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0C8E84-F6E8-468A-8CB2-9F422BC8DD2F}"/>
              </a:ext>
            </a:extLst>
          </p:cNvPr>
          <p:cNvSpPr>
            <a:spLocks noGrp="1"/>
          </p:cNvSpPr>
          <p:nvPr>
            <p:ph type="title"/>
          </p:nvPr>
        </p:nvSpPr>
        <p:spPr>
          <a:xfrm>
            <a:off x="838200" y="79745"/>
            <a:ext cx="10515600" cy="1133113"/>
          </a:xfrm>
        </p:spPr>
        <p:txBody>
          <a:bodyPr/>
          <a:lstStyle/>
          <a:p>
            <a:pPr algn="r"/>
            <a:r>
              <a:rPr lang="en-US" dirty="0"/>
              <a:t>Concept of Operations</a:t>
            </a:r>
          </a:p>
        </p:txBody>
      </p:sp>
      <p:sp>
        <p:nvSpPr>
          <p:cNvPr id="3" name="Content Placeholder 2">
            <a:extLst>
              <a:ext uri="{FF2B5EF4-FFF2-40B4-BE49-F238E27FC236}">
                <a16:creationId xmlns:a16="http://schemas.microsoft.com/office/drawing/2014/main" xmlns="" id="{615DCFBC-B156-4CB6-ABFA-87C44BA027CC}"/>
              </a:ext>
            </a:extLst>
          </p:cNvPr>
          <p:cNvSpPr>
            <a:spLocks noGrp="1"/>
          </p:cNvSpPr>
          <p:nvPr>
            <p:ph idx="1"/>
          </p:nvPr>
        </p:nvSpPr>
        <p:spPr>
          <a:xfrm>
            <a:off x="838200" y="1080998"/>
            <a:ext cx="10515600" cy="5397092"/>
          </a:xfrm>
        </p:spPr>
        <p:txBody>
          <a:bodyPr>
            <a:normAutofit fontScale="92500" lnSpcReduction="20000"/>
          </a:bodyPr>
          <a:lstStyle/>
          <a:p>
            <a:pPr marL="0" indent="0">
              <a:buNone/>
            </a:pPr>
            <a:r>
              <a:rPr lang="en-US" dirty="0"/>
              <a:t>The Integrated water management solution/application aims to </a:t>
            </a:r>
            <a:endParaRPr lang="th-TH" dirty="0" smtClean="0"/>
          </a:p>
          <a:p>
            <a:r>
              <a:rPr lang="en-US" dirty="0" smtClean="0"/>
              <a:t>balance </a:t>
            </a:r>
            <a:r>
              <a:rPr lang="en-US" dirty="0"/>
              <a:t>dynamic water budget by</a:t>
            </a:r>
            <a:r>
              <a:rPr lang="th-TH" dirty="0"/>
              <a:t> </a:t>
            </a:r>
            <a:r>
              <a:rPr lang="en-US" dirty="0"/>
              <a:t>monitor </a:t>
            </a:r>
            <a:endParaRPr lang="th-TH" dirty="0"/>
          </a:p>
          <a:p>
            <a:pPr lvl="1"/>
            <a:r>
              <a:rPr lang="en-US" dirty="0"/>
              <a:t>dynamic water demand and </a:t>
            </a:r>
            <a:endParaRPr lang="th-TH" dirty="0"/>
          </a:p>
          <a:p>
            <a:pPr lvl="1"/>
            <a:r>
              <a:rPr lang="en-US" dirty="0"/>
              <a:t>dynamic water supply</a:t>
            </a:r>
            <a:endParaRPr lang="th-TH" dirty="0"/>
          </a:p>
          <a:p>
            <a:r>
              <a:rPr lang="en-US" dirty="0"/>
              <a:t>Tracking the spatiotemporal variations of water </a:t>
            </a:r>
            <a:r>
              <a:rPr lang="en-US" dirty="0" smtClean="0"/>
              <a:t>distribution</a:t>
            </a:r>
          </a:p>
          <a:p>
            <a:r>
              <a:rPr lang="en-US" dirty="0" smtClean="0"/>
              <a:t>Near-Real time Analytic</a:t>
            </a:r>
          </a:p>
          <a:p>
            <a:pPr lvl="1"/>
            <a:r>
              <a:rPr lang="en-US" dirty="0" smtClean="0"/>
              <a:t>Rain-fall  </a:t>
            </a:r>
            <a:r>
              <a:rPr lang="en-US" dirty="0" smtClean="0">
                <a:sym typeface="Wingdings"/>
              </a:rPr>
              <a:t> Run-off , flash flood ,Inundation</a:t>
            </a:r>
            <a:endParaRPr lang="en-US" dirty="0" smtClean="0"/>
          </a:p>
          <a:p>
            <a:pPr lvl="1"/>
            <a:r>
              <a:rPr lang="en-US" dirty="0" smtClean="0"/>
              <a:t>Run-off</a:t>
            </a:r>
            <a:r>
              <a:rPr lang="th-TH" dirty="0" smtClean="0"/>
              <a:t> </a:t>
            </a:r>
            <a:r>
              <a:rPr lang="th-TH" dirty="0" smtClean="0">
                <a:sym typeface="Wingdings"/>
              </a:rPr>
              <a:t></a:t>
            </a:r>
            <a:r>
              <a:rPr lang="en-US" dirty="0" smtClean="0">
                <a:sym typeface="Wingdings"/>
              </a:rPr>
              <a:t> </a:t>
            </a:r>
            <a:r>
              <a:rPr lang="en-US" dirty="0" smtClean="0"/>
              <a:t>flood </a:t>
            </a:r>
          </a:p>
          <a:p>
            <a:pPr lvl="1"/>
            <a:r>
              <a:rPr lang="en-US" dirty="0" smtClean="0"/>
              <a:t>Inflow (Dam ,Reservoir)</a:t>
            </a:r>
          </a:p>
          <a:p>
            <a:pPr lvl="1"/>
            <a:endParaRPr lang="en-US" dirty="0" smtClean="0"/>
          </a:p>
          <a:p>
            <a:r>
              <a:rPr lang="en-US" dirty="0" smtClean="0"/>
              <a:t>Scope of location</a:t>
            </a:r>
          </a:p>
          <a:p>
            <a:pPr lvl="1"/>
            <a:r>
              <a:rPr lang="en-US" dirty="0" smtClean="0"/>
              <a:t>More Emphasizing on Area-based</a:t>
            </a:r>
          </a:p>
          <a:p>
            <a:pPr lvl="1"/>
            <a:r>
              <a:rPr lang="en-US" dirty="0" smtClean="0"/>
              <a:t>Basin</a:t>
            </a:r>
            <a:r>
              <a:rPr lang="th-TH" dirty="0"/>
              <a:t> </a:t>
            </a:r>
            <a:r>
              <a:rPr lang="en-US" dirty="0" smtClean="0"/>
              <a:t>, Sub-Basin</a:t>
            </a:r>
          </a:p>
          <a:p>
            <a:pPr lvl="1"/>
            <a:r>
              <a:rPr lang="en-US" dirty="0" smtClean="0"/>
              <a:t>Province</a:t>
            </a:r>
          </a:p>
          <a:p>
            <a:pPr lvl="1"/>
            <a:r>
              <a:rPr lang="en-US" dirty="0" smtClean="0"/>
              <a:t>Urban Area</a:t>
            </a:r>
            <a:endParaRPr lang="en-US" dirty="0"/>
          </a:p>
          <a:p>
            <a:pPr lvl="1"/>
            <a:endParaRPr lang="en-US" dirty="0" smtClean="0"/>
          </a:p>
          <a:p>
            <a:pPr lvl="1"/>
            <a:endParaRPr lang="th-TH" dirty="0"/>
          </a:p>
        </p:txBody>
      </p:sp>
    </p:spTree>
    <p:extLst>
      <p:ext uri="{BB962C8B-B14F-4D97-AF65-F5344CB8AC3E}">
        <p14:creationId xmlns:p14="http://schemas.microsoft.com/office/powerpoint/2010/main" val="322777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01F340-4A54-4701-A8F2-B2B990F0D6EC}"/>
              </a:ext>
            </a:extLst>
          </p:cNvPr>
          <p:cNvSpPr>
            <a:spLocks noGrp="1"/>
          </p:cNvSpPr>
          <p:nvPr>
            <p:ph type="title"/>
          </p:nvPr>
        </p:nvSpPr>
        <p:spPr/>
        <p:txBody>
          <a:bodyPr/>
          <a:lstStyle/>
          <a:p>
            <a:r>
              <a:rPr lang="en-US" dirty="0"/>
              <a:t>Q&amp;A Discussion </a:t>
            </a:r>
          </a:p>
        </p:txBody>
      </p:sp>
    </p:spTree>
    <p:extLst>
      <p:ext uri="{BB962C8B-B14F-4D97-AF65-F5344CB8AC3E}">
        <p14:creationId xmlns:p14="http://schemas.microsoft.com/office/powerpoint/2010/main" val="81722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584</TotalTime>
  <Words>1134</Words>
  <Application>Microsoft Macintosh PowerPoint</Application>
  <PresentationFormat>Custom</PresentationFormat>
  <Paragraphs>208</Paragraphs>
  <Slides>9</Slides>
  <Notes>5</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Integrated Water Management Solution </vt:lpstr>
      <vt:lpstr>PowerPoint Presentation</vt:lpstr>
      <vt:lpstr>PowerPoint Presentation</vt:lpstr>
      <vt:lpstr>PowerPoint Presentation</vt:lpstr>
      <vt:lpstr>PowerPoint Presentation</vt:lpstr>
      <vt:lpstr>Key Issues</vt:lpstr>
      <vt:lpstr>PowerPoint Presentation</vt:lpstr>
      <vt:lpstr>Concept of Operations</vt:lpstr>
      <vt:lpstr>Q&amp;A Discussion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dc:title>
  <dc:creator>Sitthisak Moukomla</dc:creator>
  <cp:lastModifiedBy>Plan RID</cp:lastModifiedBy>
  <cp:revision>37</cp:revision>
  <cp:lastPrinted>2018-08-24T04:37:32Z</cp:lastPrinted>
  <dcterms:created xsi:type="dcterms:W3CDTF">2018-07-06T05:36:33Z</dcterms:created>
  <dcterms:modified xsi:type="dcterms:W3CDTF">2018-08-24T05:17:23Z</dcterms:modified>
</cp:coreProperties>
</file>